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Lst>
  <p:sldSz cx="18288000" cy="10287000"/>
  <p:notesSz cx="6858000" cy="9144000"/>
  <p:embeddedFontLst>
    <p:embeddedFont>
      <p:font typeface="Source Sans Pro" charset="1" panose="020B0503030403020204"/>
      <p:regular r:id="rId6"/>
    </p:embeddedFont>
    <p:embeddedFont>
      <p:font typeface="Source Sans Pro Bold" charset="1" panose="020B0703030403020204"/>
      <p:regular r:id="rId7"/>
    </p:embeddedFont>
    <p:embeddedFont>
      <p:font typeface="Source Sans Pro Italics" charset="1" panose="020B0503030403090204"/>
      <p:regular r:id="rId8"/>
    </p:embeddedFont>
    <p:embeddedFont>
      <p:font typeface="Source Sans Pro Bold Italics" charset="1" panose="020B0703030403090204"/>
      <p:regular r:id="rId9"/>
    </p:embeddedFont>
    <p:embeddedFont>
      <p:font typeface="Quando" charset="1" panose="02020603060000060704"/>
      <p:regular r:id="rId10"/>
    </p:embeddedFont>
    <p:embeddedFont>
      <p:font typeface="Libre Baskerville" charset="1" panose="02000000000000000000"/>
      <p:regular r:id="rId11"/>
    </p:embeddedFont>
    <p:embeddedFont>
      <p:font typeface="Libre Baskerville Bold" charset="1" panose="02000000000000000000"/>
      <p:regular r:id="rId12"/>
    </p:embeddedFont>
    <p:embeddedFont>
      <p:font typeface="Libre Baskerville Italics" charset="1" panose="02000000000000000000"/>
      <p:regular r:id="rId13"/>
    </p:embeddedFont>
    <p:embeddedFont>
      <p:font typeface="Lora" charset="1" panose="00000500000000000000"/>
      <p:regular r:id="rId14"/>
    </p:embeddedFont>
    <p:embeddedFont>
      <p:font typeface="Lora Bold" charset="1" panose="00000800000000000000"/>
      <p:regular r:id="rId15"/>
    </p:embeddedFont>
    <p:embeddedFont>
      <p:font typeface="Lora Italics" charset="1" panose="00000500000000000000"/>
      <p:regular r:id="rId16"/>
    </p:embeddedFont>
    <p:embeddedFont>
      <p:font typeface="Lora Bold Italics" charset="1" panose="00000800000000000000"/>
      <p:regular r:id="rId17"/>
    </p:embeddedFont>
    <p:embeddedFont>
      <p:font typeface="Arimo" charset="1" panose="020B0604020202020204"/>
      <p:regular r:id="rId18"/>
    </p:embeddedFont>
    <p:embeddedFont>
      <p:font typeface="Arimo Bold" charset="1" panose="020B0704020202020204"/>
      <p:regular r:id="rId19"/>
    </p:embeddedFont>
    <p:embeddedFont>
      <p:font typeface="Arimo Italics" charset="1" panose="020B0604020202090204"/>
      <p:regular r:id="rId20"/>
    </p:embeddedFont>
    <p:embeddedFont>
      <p:font typeface="Arimo Bold Italics" charset="1" panose="020B070402020209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1028700" y="600075"/>
            <a:ext cx="190500" cy="9086850"/>
          </a:xfrm>
          <a:prstGeom prst="rect">
            <a:avLst/>
          </a:prstGeom>
          <a:solidFill>
            <a:srgbClr val="FFFFFF"/>
          </a:solidFill>
        </p:spPr>
      </p:sp>
      <p:grpSp>
        <p:nvGrpSpPr>
          <p:cNvPr name="Group 3" id="3"/>
          <p:cNvGrpSpPr>
            <a:grpSpLocks noChangeAspect="true"/>
          </p:cNvGrpSpPr>
          <p:nvPr/>
        </p:nvGrpSpPr>
        <p:grpSpPr>
          <a:xfrm rot="0">
            <a:off x="12012909" y="2520315"/>
            <a:ext cx="5246391" cy="5246370"/>
            <a:chOff x="0" y="0"/>
            <a:chExt cx="6350000" cy="6349975"/>
          </a:xfrm>
        </p:grpSpPr>
        <p:sp>
          <p:nvSpPr>
            <p:cNvPr name="Freeform 4" id="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60423" r="-53210" t="-25993" b="-25025"/>
              </a:stretch>
            </a:blipFill>
          </p:spPr>
        </p:sp>
      </p:grpSp>
      <p:grpSp>
        <p:nvGrpSpPr>
          <p:cNvPr name="Group 5" id="5"/>
          <p:cNvGrpSpPr/>
          <p:nvPr/>
        </p:nvGrpSpPr>
        <p:grpSpPr>
          <a:xfrm rot="0">
            <a:off x="2640514" y="1856860"/>
            <a:ext cx="8028602" cy="5683189"/>
            <a:chOff x="0" y="0"/>
            <a:chExt cx="10704802" cy="7577585"/>
          </a:xfrm>
        </p:grpSpPr>
        <p:sp>
          <p:nvSpPr>
            <p:cNvPr name="TextBox 6" id="6"/>
            <p:cNvSpPr txBox="true"/>
            <p:nvPr/>
          </p:nvSpPr>
          <p:spPr>
            <a:xfrm rot="0">
              <a:off x="1" y="-28575"/>
              <a:ext cx="7618153" cy="678307"/>
            </a:xfrm>
            <a:prstGeom prst="rect">
              <a:avLst/>
            </a:prstGeom>
          </p:spPr>
          <p:txBody>
            <a:bodyPr anchor="t" rtlCol="false" tIns="0" lIns="0" bIns="0" rIns="0">
              <a:spAutoFit/>
            </a:bodyPr>
            <a:lstStyle/>
            <a:p>
              <a:pPr>
                <a:lnSpc>
                  <a:spcPts val="4128"/>
                </a:lnSpc>
              </a:pPr>
              <a:r>
                <a:rPr lang="en-US" spc="352" sz="3200">
                  <a:solidFill>
                    <a:srgbClr val="FFFFFF"/>
                  </a:solidFill>
                  <a:latin typeface="Source Sans Pro Bold"/>
                </a:rPr>
                <a:t>LATIHAN 5</a:t>
              </a:r>
            </a:p>
          </p:txBody>
        </p:sp>
        <p:sp>
          <p:nvSpPr>
            <p:cNvPr name="TextBox 7" id="7"/>
            <p:cNvSpPr txBox="true"/>
            <p:nvPr/>
          </p:nvSpPr>
          <p:spPr>
            <a:xfrm rot="0">
              <a:off x="0" y="1481585"/>
              <a:ext cx="10704802" cy="6096000"/>
            </a:xfrm>
            <a:prstGeom prst="rect">
              <a:avLst/>
            </a:prstGeom>
          </p:spPr>
          <p:txBody>
            <a:bodyPr anchor="t" rtlCol="false" tIns="0" lIns="0" bIns="0" rIns="0">
              <a:spAutoFit/>
            </a:bodyPr>
            <a:lstStyle/>
            <a:p>
              <a:pPr>
                <a:lnSpc>
                  <a:spcPts val="9000"/>
                </a:lnSpc>
              </a:pPr>
              <a:r>
                <a:rPr lang="en-US" spc="-112" sz="7500">
                  <a:solidFill>
                    <a:srgbClr val="FFFFFF"/>
                  </a:solidFill>
                  <a:latin typeface="Quando"/>
                </a:rPr>
                <a:t>Low-fi Prototyping and Pilot Usability Testing</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16175929" y="5263036"/>
            <a:ext cx="2603049" cy="239072"/>
          </a:xfrm>
          <a:prstGeom prst="rect">
            <a:avLst/>
          </a:prstGeom>
          <a:solidFill>
            <a:srgbClr val="FFACB7"/>
          </a:solidFill>
        </p:spPr>
      </p:sp>
      <p:sp>
        <p:nvSpPr>
          <p:cNvPr name="TextBox 3" id="3"/>
          <p:cNvSpPr txBox="true"/>
          <p:nvPr/>
        </p:nvSpPr>
        <p:spPr>
          <a:xfrm rot="0">
            <a:off x="5283798" y="4834885"/>
            <a:ext cx="10537528" cy="1095375"/>
          </a:xfrm>
          <a:prstGeom prst="rect">
            <a:avLst/>
          </a:prstGeom>
        </p:spPr>
        <p:txBody>
          <a:bodyPr anchor="t" rtlCol="false" tIns="0" lIns="0" bIns="0" rIns="0">
            <a:spAutoFit/>
          </a:bodyPr>
          <a:lstStyle/>
          <a:p>
            <a:pPr>
              <a:lnSpc>
                <a:spcPts val="8640"/>
              </a:lnSpc>
            </a:pPr>
            <a:r>
              <a:rPr lang="en-US" spc="144" sz="7200">
                <a:solidFill>
                  <a:srgbClr val="FFFFFF"/>
                </a:solidFill>
                <a:latin typeface="Quando"/>
              </a:rPr>
              <a:t>3. Low-fi Prototype</a:t>
            </a:r>
          </a:p>
        </p:txBody>
      </p:sp>
      <p:pic>
        <p:nvPicPr>
          <p:cNvPr name="Picture 4" id="4"/>
          <p:cNvPicPr>
            <a:picLocks noChangeAspect="true"/>
          </p:cNvPicPr>
          <p:nvPr/>
        </p:nvPicPr>
        <p:blipFill>
          <a:blip r:embed="rId2"/>
          <a:srcRect l="30862" t="0" r="30862" b="0"/>
          <a:stretch>
            <a:fillRect/>
          </a:stretch>
        </p:blipFill>
        <p:spPr>
          <a:xfrm flipH="false" flipV="false" rot="-10800000">
            <a:off x="0" y="1162050"/>
            <a:ext cx="4686300" cy="8096250"/>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381981" y="2110413"/>
            <a:ext cx="1293438" cy="106213"/>
          </a:xfrm>
          <a:prstGeom prst="rect">
            <a:avLst/>
          </a:prstGeom>
          <a:solidFill>
            <a:srgbClr val="FFACB7"/>
          </a:solidFill>
        </p:spPr>
      </p:sp>
      <p:pic>
        <p:nvPicPr>
          <p:cNvPr name="Picture 3" id="3"/>
          <p:cNvPicPr>
            <a:picLocks noChangeAspect="true"/>
          </p:cNvPicPr>
          <p:nvPr/>
        </p:nvPicPr>
        <p:blipFill>
          <a:blip r:embed="rId2"/>
          <a:srcRect l="0" t="0" r="0" b="0"/>
          <a:stretch>
            <a:fillRect/>
          </a:stretch>
        </p:blipFill>
        <p:spPr>
          <a:xfrm flipH="false" flipV="false" rot="0">
            <a:off x="5726509" y="179618"/>
            <a:ext cx="7804845" cy="9927763"/>
          </a:xfrm>
          <a:prstGeom prst="rect">
            <a:avLst/>
          </a:prstGeom>
        </p:spPr>
      </p:pic>
      <p:sp>
        <p:nvSpPr>
          <p:cNvPr name="TextBox 4" id="4"/>
          <p:cNvSpPr txBox="true"/>
          <p:nvPr/>
        </p:nvSpPr>
        <p:spPr>
          <a:xfrm rot="0">
            <a:off x="381981" y="514350"/>
            <a:ext cx="4220013" cy="1295400"/>
          </a:xfrm>
          <a:prstGeom prst="rect">
            <a:avLst/>
          </a:prstGeom>
        </p:spPr>
        <p:txBody>
          <a:bodyPr anchor="t" rtlCol="false" tIns="0" lIns="0" bIns="0" rIns="0">
            <a:spAutoFit/>
          </a:bodyPr>
          <a:lstStyle/>
          <a:p>
            <a:pPr>
              <a:lnSpc>
                <a:spcPts val="5159"/>
              </a:lnSpc>
            </a:pPr>
            <a:r>
              <a:rPr lang="en-US" spc="85" sz="4299">
                <a:solidFill>
                  <a:srgbClr val="FFFFFF"/>
                </a:solidFill>
                <a:latin typeface="Quando Italics"/>
              </a:rPr>
              <a:t>Low-fi </a:t>
            </a:r>
          </a:p>
          <a:p>
            <a:pPr>
              <a:lnSpc>
                <a:spcPts val="5160"/>
              </a:lnSpc>
            </a:pPr>
            <a:r>
              <a:rPr lang="en-US" spc="85" sz="4300">
                <a:solidFill>
                  <a:srgbClr val="FFFFFF"/>
                </a:solidFill>
                <a:latin typeface="Quando Italics"/>
              </a:rPr>
              <a:t>Prototype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16175929" y="5263036"/>
            <a:ext cx="2603049" cy="239072"/>
          </a:xfrm>
          <a:prstGeom prst="rect">
            <a:avLst/>
          </a:prstGeom>
          <a:solidFill>
            <a:srgbClr val="FFACB7"/>
          </a:solidFill>
        </p:spPr>
      </p:sp>
      <p:sp>
        <p:nvSpPr>
          <p:cNvPr name="TextBox 3" id="3"/>
          <p:cNvSpPr txBox="true"/>
          <p:nvPr/>
        </p:nvSpPr>
        <p:spPr>
          <a:xfrm rot="0">
            <a:off x="4034345" y="4849172"/>
            <a:ext cx="11786981" cy="1066800"/>
          </a:xfrm>
          <a:prstGeom prst="rect">
            <a:avLst/>
          </a:prstGeom>
        </p:spPr>
        <p:txBody>
          <a:bodyPr anchor="t" rtlCol="false" tIns="0" lIns="0" bIns="0" rIns="0">
            <a:spAutoFit/>
          </a:bodyPr>
          <a:lstStyle/>
          <a:p>
            <a:pPr>
              <a:lnSpc>
                <a:spcPts val="8400"/>
              </a:lnSpc>
            </a:pPr>
            <a:r>
              <a:rPr lang="en-US" spc="140" sz="7000">
                <a:solidFill>
                  <a:srgbClr val="FFFFFF"/>
                </a:solidFill>
                <a:latin typeface="Quando"/>
              </a:rPr>
              <a:t>4. Tasks and Workflow</a:t>
            </a:r>
          </a:p>
        </p:txBody>
      </p:sp>
      <p:pic>
        <p:nvPicPr>
          <p:cNvPr name="Picture 4" id="4"/>
          <p:cNvPicPr>
            <a:picLocks noChangeAspect="true"/>
          </p:cNvPicPr>
          <p:nvPr/>
        </p:nvPicPr>
        <p:blipFill>
          <a:blip r:embed="rId2"/>
          <a:srcRect l="0" t="0" r="0" b="0"/>
          <a:stretch>
            <a:fillRect/>
          </a:stretch>
        </p:blipFill>
        <p:spPr>
          <a:xfrm flipH="false" flipV="false" rot="5400000">
            <a:off x="-1489882" y="2412271"/>
            <a:ext cx="7920803" cy="5940602"/>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381981" y="2110413"/>
            <a:ext cx="1293438" cy="106213"/>
          </a:xfrm>
          <a:prstGeom prst="rect">
            <a:avLst/>
          </a:prstGeom>
          <a:solidFill>
            <a:srgbClr val="FFACB7"/>
          </a:solidFill>
        </p:spPr>
      </p:sp>
      <p:pic>
        <p:nvPicPr>
          <p:cNvPr name="Picture 3" id="3"/>
          <p:cNvPicPr>
            <a:picLocks noChangeAspect="true"/>
          </p:cNvPicPr>
          <p:nvPr/>
        </p:nvPicPr>
        <p:blipFill>
          <a:blip r:embed="rId2"/>
          <a:srcRect l="0" t="0" r="0" b="863"/>
          <a:stretch>
            <a:fillRect/>
          </a:stretch>
        </p:blipFill>
        <p:spPr>
          <a:xfrm flipH="false" flipV="false" rot="0">
            <a:off x="418855" y="3654455"/>
            <a:ext cx="17450291" cy="5023156"/>
          </a:xfrm>
          <a:prstGeom prst="rect">
            <a:avLst/>
          </a:prstGeom>
        </p:spPr>
      </p:pic>
      <p:sp>
        <p:nvSpPr>
          <p:cNvPr name="TextBox 4" id="4"/>
          <p:cNvSpPr txBox="true"/>
          <p:nvPr/>
        </p:nvSpPr>
        <p:spPr>
          <a:xfrm rot="0">
            <a:off x="381981" y="1028700"/>
            <a:ext cx="13965746" cy="647700"/>
          </a:xfrm>
          <a:prstGeom prst="rect">
            <a:avLst/>
          </a:prstGeom>
        </p:spPr>
        <p:txBody>
          <a:bodyPr anchor="t" rtlCol="false" tIns="0" lIns="0" bIns="0" rIns="0">
            <a:spAutoFit/>
          </a:bodyPr>
          <a:lstStyle/>
          <a:p>
            <a:pPr>
              <a:lnSpc>
                <a:spcPts val="5160"/>
              </a:lnSpc>
            </a:pPr>
            <a:r>
              <a:rPr lang="en-US" spc="85" sz="4300">
                <a:solidFill>
                  <a:srgbClr val="FFFFFF"/>
                </a:solidFill>
                <a:latin typeface="Quando Italics"/>
              </a:rPr>
              <a:t>Task 1 : Complex task - Proses pencatatan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381981" y="2110413"/>
            <a:ext cx="1293438" cy="106213"/>
          </a:xfrm>
          <a:prstGeom prst="rect">
            <a:avLst/>
          </a:prstGeom>
          <a:solidFill>
            <a:srgbClr val="FFACB7"/>
          </a:solidFill>
        </p:spPr>
      </p:sp>
      <p:pic>
        <p:nvPicPr>
          <p:cNvPr name="Picture 3" id="3"/>
          <p:cNvPicPr>
            <a:picLocks noChangeAspect="true"/>
          </p:cNvPicPr>
          <p:nvPr/>
        </p:nvPicPr>
        <p:blipFill>
          <a:blip r:embed="rId2"/>
          <a:srcRect l="0" t="0" r="0" b="0"/>
          <a:stretch>
            <a:fillRect/>
          </a:stretch>
        </p:blipFill>
        <p:spPr>
          <a:xfrm flipH="false" flipV="false" rot="0">
            <a:off x="3535616" y="2457796"/>
            <a:ext cx="11216767" cy="6800504"/>
          </a:xfrm>
          <a:prstGeom prst="rect">
            <a:avLst/>
          </a:prstGeom>
        </p:spPr>
      </p:pic>
      <p:sp>
        <p:nvSpPr>
          <p:cNvPr name="TextBox 4" id="4"/>
          <p:cNvSpPr txBox="true"/>
          <p:nvPr/>
        </p:nvSpPr>
        <p:spPr>
          <a:xfrm rot="0">
            <a:off x="381981" y="1028700"/>
            <a:ext cx="13965746" cy="647700"/>
          </a:xfrm>
          <a:prstGeom prst="rect">
            <a:avLst/>
          </a:prstGeom>
        </p:spPr>
        <p:txBody>
          <a:bodyPr anchor="t" rtlCol="false" tIns="0" lIns="0" bIns="0" rIns="0">
            <a:spAutoFit/>
          </a:bodyPr>
          <a:lstStyle/>
          <a:p>
            <a:pPr>
              <a:lnSpc>
                <a:spcPts val="5160"/>
              </a:lnSpc>
            </a:pPr>
            <a:r>
              <a:rPr lang="en-US" spc="85" sz="4300">
                <a:solidFill>
                  <a:srgbClr val="FFFFFF"/>
                </a:solidFill>
                <a:latin typeface="Quando Italics"/>
              </a:rPr>
              <a:t>Task 2 : Simple task - Proses pembayaran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381981" y="2110413"/>
            <a:ext cx="1293438" cy="106213"/>
          </a:xfrm>
          <a:prstGeom prst="rect">
            <a:avLst/>
          </a:prstGeom>
          <a:solidFill>
            <a:srgbClr val="FFACB7"/>
          </a:solidFill>
        </p:spPr>
      </p:sp>
      <p:pic>
        <p:nvPicPr>
          <p:cNvPr name="Picture 3" id="3"/>
          <p:cNvPicPr>
            <a:picLocks noChangeAspect="true"/>
          </p:cNvPicPr>
          <p:nvPr/>
        </p:nvPicPr>
        <p:blipFill>
          <a:blip r:embed="rId2"/>
          <a:srcRect l="0" t="0" r="0" b="0"/>
          <a:stretch>
            <a:fillRect/>
          </a:stretch>
        </p:blipFill>
        <p:spPr>
          <a:xfrm flipH="false" flipV="false" rot="0">
            <a:off x="514350" y="2967558"/>
            <a:ext cx="17259300" cy="5884412"/>
          </a:xfrm>
          <a:prstGeom prst="rect">
            <a:avLst/>
          </a:prstGeom>
        </p:spPr>
      </p:pic>
      <p:sp>
        <p:nvSpPr>
          <p:cNvPr name="TextBox 4" id="4"/>
          <p:cNvSpPr txBox="true"/>
          <p:nvPr/>
        </p:nvSpPr>
        <p:spPr>
          <a:xfrm rot="0">
            <a:off x="381981" y="1028700"/>
            <a:ext cx="13965746" cy="647700"/>
          </a:xfrm>
          <a:prstGeom prst="rect">
            <a:avLst/>
          </a:prstGeom>
        </p:spPr>
        <p:txBody>
          <a:bodyPr anchor="t" rtlCol="false" tIns="0" lIns="0" bIns="0" rIns="0">
            <a:spAutoFit/>
          </a:bodyPr>
          <a:lstStyle/>
          <a:p>
            <a:pPr>
              <a:lnSpc>
                <a:spcPts val="5160"/>
              </a:lnSpc>
            </a:pPr>
            <a:r>
              <a:rPr lang="en-US" spc="85" sz="4300">
                <a:solidFill>
                  <a:srgbClr val="FFFFFF"/>
                </a:solidFill>
                <a:latin typeface="Quando Italics"/>
              </a:rPr>
              <a:t>Task 3 : Medium task - Proses Tracking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381981" y="2110413"/>
            <a:ext cx="1293438" cy="106213"/>
          </a:xfrm>
          <a:prstGeom prst="rect">
            <a:avLst/>
          </a:prstGeom>
          <a:solidFill>
            <a:srgbClr val="FFACB7"/>
          </a:solidFill>
        </p:spPr>
      </p:sp>
      <p:pic>
        <p:nvPicPr>
          <p:cNvPr name="Picture 3" id="3"/>
          <p:cNvPicPr>
            <a:picLocks noChangeAspect="true"/>
          </p:cNvPicPr>
          <p:nvPr/>
        </p:nvPicPr>
        <p:blipFill>
          <a:blip r:embed="rId2"/>
          <a:srcRect l="0" t="0" r="0" b="0"/>
          <a:stretch>
            <a:fillRect/>
          </a:stretch>
        </p:blipFill>
        <p:spPr>
          <a:xfrm flipH="false" flipV="false" rot="0">
            <a:off x="3226631" y="2452610"/>
            <a:ext cx="11834737" cy="6805690"/>
          </a:xfrm>
          <a:prstGeom prst="rect">
            <a:avLst/>
          </a:prstGeom>
        </p:spPr>
      </p:pic>
      <p:sp>
        <p:nvSpPr>
          <p:cNvPr name="TextBox 4" id="4"/>
          <p:cNvSpPr txBox="true"/>
          <p:nvPr/>
        </p:nvSpPr>
        <p:spPr>
          <a:xfrm rot="0">
            <a:off x="381981" y="1028700"/>
            <a:ext cx="13965746" cy="647700"/>
          </a:xfrm>
          <a:prstGeom prst="rect">
            <a:avLst/>
          </a:prstGeom>
        </p:spPr>
        <p:txBody>
          <a:bodyPr anchor="t" rtlCol="false" tIns="0" lIns="0" bIns="0" rIns="0">
            <a:spAutoFit/>
          </a:bodyPr>
          <a:lstStyle/>
          <a:p>
            <a:pPr>
              <a:lnSpc>
                <a:spcPts val="5160"/>
              </a:lnSpc>
            </a:pPr>
            <a:r>
              <a:rPr lang="en-US" spc="85" sz="4300">
                <a:solidFill>
                  <a:srgbClr val="FFFFFF"/>
                </a:solidFill>
                <a:latin typeface="Quando Italics"/>
              </a:rPr>
              <a:t>Task 4 : Simple task - Proses Penilaian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16175929" y="5263036"/>
            <a:ext cx="2603049" cy="239072"/>
          </a:xfrm>
          <a:prstGeom prst="rect">
            <a:avLst/>
          </a:prstGeom>
          <a:solidFill>
            <a:srgbClr val="FFACB7"/>
          </a:solidFill>
        </p:spPr>
      </p:sp>
      <p:sp>
        <p:nvSpPr>
          <p:cNvPr name="TextBox 3" id="3"/>
          <p:cNvSpPr txBox="true"/>
          <p:nvPr/>
        </p:nvSpPr>
        <p:spPr>
          <a:xfrm rot="0">
            <a:off x="4034345" y="4849172"/>
            <a:ext cx="11786981" cy="1066800"/>
          </a:xfrm>
          <a:prstGeom prst="rect">
            <a:avLst/>
          </a:prstGeom>
        </p:spPr>
        <p:txBody>
          <a:bodyPr anchor="t" rtlCol="false" tIns="0" lIns="0" bIns="0" rIns="0">
            <a:spAutoFit/>
          </a:bodyPr>
          <a:lstStyle/>
          <a:p>
            <a:pPr>
              <a:lnSpc>
                <a:spcPts val="8400"/>
              </a:lnSpc>
            </a:pPr>
            <a:r>
              <a:rPr lang="en-US" spc="140" sz="7000">
                <a:solidFill>
                  <a:srgbClr val="FFFFFF"/>
                </a:solidFill>
                <a:latin typeface="Quando"/>
              </a:rPr>
              <a:t>5. Experiment Method</a:t>
            </a:r>
          </a:p>
        </p:txBody>
      </p:sp>
      <p:pic>
        <p:nvPicPr>
          <p:cNvPr name="Picture 4" id="4"/>
          <p:cNvPicPr>
            <a:picLocks noChangeAspect="true"/>
          </p:cNvPicPr>
          <p:nvPr/>
        </p:nvPicPr>
        <p:blipFill>
          <a:blip r:embed="rId2"/>
          <a:srcRect l="30862" t="0" r="30862" b="0"/>
          <a:stretch>
            <a:fillRect/>
          </a:stretch>
        </p:blipFill>
        <p:spPr>
          <a:xfrm flipH="false" flipV="false" rot="-10800000">
            <a:off x="0" y="1162050"/>
            <a:ext cx="4686300" cy="8096250"/>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67058" y="-113539"/>
            <a:ext cx="21350560" cy="4590464"/>
            <a:chOff x="0" y="0"/>
            <a:chExt cx="28467414" cy="6120619"/>
          </a:xfrm>
        </p:grpSpPr>
        <p:sp>
          <p:nvSpPr>
            <p:cNvPr name="AutoShape 3" id="3"/>
            <p:cNvSpPr/>
            <p:nvPr/>
          </p:nvSpPr>
          <p:spPr>
            <a:xfrm rot="0">
              <a:off x="0" y="0"/>
              <a:ext cx="28467414" cy="6120619"/>
            </a:xfrm>
            <a:prstGeom prst="rect">
              <a:avLst/>
            </a:prstGeom>
            <a:solidFill>
              <a:srgbClr val="713274"/>
            </a:solidFill>
          </p:spPr>
        </p:sp>
        <p:sp>
          <p:nvSpPr>
            <p:cNvPr name="AutoShape 4" id="4"/>
            <p:cNvSpPr/>
            <p:nvPr/>
          </p:nvSpPr>
          <p:spPr>
            <a:xfrm rot="0">
              <a:off x="27359829" y="0"/>
              <a:ext cx="235684" cy="6120619"/>
            </a:xfrm>
            <a:prstGeom prst="rect">
              <a:avLst/>
            </a:prstGeom>
            <a:solidFill>
              <a:srgbClr val="FFACB7"/>
            </a:solidFill>
          </p:spPr>
        </p:sp>
      </p:grpSp>
      <p:grpSp>
        <p:nvGrpSpPr>
          <p:cNvPr name="Group 5" id="5"/>
          <p:cNvGrpSpPr>
            <a:grpSpLocks noChangeAspect="true"/>
          </p:cNvGrpSpPr>
          <p:nvPr/>
        </p:nvGrpSpPr>
        <p:grpSpPr>
          <a:xfrm rot="0">
            <a:off x="2047151" y="3374108"/>
            <a:ext cx="3278016" cy="3278016"/>
            <a:chOff x="0" y="0"/>
            <a:chExt cx="6350000" cy="6350000"/>
          </a:xfrm>
        </p:grpSpPr>
        <p:sp>
          <p:nvSpPr>
            <p:cNvPr name="Freeform 6" id="6"/>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36855" r="-27326" t="-64149" b="0"/>
              </a:stretch>
            </a:blipFill>
          </p:spPr>
        </p:sp>
      </p:grpSp>
      <p:grpSp>
        <p:nvGrpSpPr>
          <p:cNvPr name="Group 7" id="7"/>
          <p:cNvGrpSpPr>
            <a:grpSpLocks noChangeAspect="true"/>
          </p:cNvGrpSpPr>
          <p:nvPr/>
        </p:nvGrpSpPr>
        <p:grpSpPr>
          <a:xfrm rot="0">
            <a:off x="7808222" y="3374108"/>
            <a:ext cx="3278016" cy="3278016"/>
            <a:chOff x="0" y="0"/>
            <a:chExt cx="6350000" cy="6350000"/>
          </a:xfrm>
        </p:grpSpPr>
        <p:sp>
          <p:nvSpPr>
            <p:cNvPr name="Freeform 8" id="8"/>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0" r="-3777" t="-14316" b="-24506"/>
              </a:stretch>
            </a:blipFill>
          </p:spPr>
        </p:sp>
      </p:grpSp>
      <p:grpSp>
        <p:nvGrpSpPr>
          <p:cNvPr name="Group 9" id="9"/>
          <p:cNvGrpSpPr>
            <a:grpSpLocks noChangeAspect="true"/>
          </p:cNvGrpSpPr>
          <p:nvPr/>
        </p:nvGrpSpPr>
        <p:grpSpPr>
          <a:xfrm rot="0">
            <a:off x="13981284" y="3374108"/>
            <a:ext cx="3278016" cy="3278016"/>
            <a:chOff x="0" y="0"/>
            <a:chExt cx="6350000" cy="6350000"/>
          </a:xfrm>
        </p:grpSpPr>
        <p:sp>
          <p:nvSpPr>
            <p:cNvPr name="Freeform 10" id="10"/>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0" r="0" t="-25545" b="-7761"/>
              </a:stretch>
            </a:blipFill>
          </p:spPr>
        </p:sp>
      </p:grpSp>
      <p:sp>
        <p:nvSpPr>
          <p:cNvPr name="TextBox 11" id="11"/>
          <p:cNvSpPr txBox="true"/>
          <p:nvPr/>
        </p:nvSpPr>
        <p:spPr>
          <a:xfrm rot="0">
            <a:off x="1865942" y="7264300"/>
            <a:ext cx="3621151" cy="542925"/>
          </a:xfrm>
          <a:prstGeom prst="rect">
            <a:avLst/>
          </a:prstGeom>
        </p:spPr>
        <p:txBody>
          <a:bodyPr anchor="t" rtlCol="false" tIns="0" lIns="0" bIns="0" rIns="0">
            <a:spAutoFit/>
          </a:bodyPr>
          <a:lstStyle/>
          <a:p>
            <a:pPr algn="ctr">
              <a:lnSpc>
                <a:spcPts val="4500"/>
              </a:lnSpc>
            </a:pPr>
            <a:r>
              <a:rPr lang="en-US" spc="30" sz="3000">
                <a:solidFill>
                  <a:srgbClr val="993399"/>
                </a:solidFill>
                <a:latin typeface="Source Sans Pro Bold"/>
              </a:rPr>
              <a:t>Nadia Putri Meysi</a:t>
            </a:r>
          </a:p>
        </p:txBody>
      </p:sp>
      <p:sp>
        <p:nvSpPr>
          <p:cNvPr name="TextBox 12" id="12"/>
          <p:cNvSpPr txBox="true"/>
          <p:nvPr/>
        </p:nvSpPr>
        <p:spPr>
          <a:xfrm rot="0">
            <a:off x="1028700" y="1256456"/>
            <a:ext cx="15426634" cy="828675"/>
          </a:xfrm>
          <a:prstGeom prst="rect">
            <a:avLst/>
          </a:prstGeom>
        </p:spPr>
        <p:txBody>
          <a:bodyPr anchor="t" rtlCol="false" tIns="0" lIns="0" bIns="0" rIns="0">
            <a:spAutoFit/>
          </a:bodyPr>
          <a:lstStyle/>
          <a:p>
            <a:pPr algn="l">
              <a:lnSpc>
                <a:spcPts val="6600"/>
              </a:lnSpc>
            </a:pPr>
            <a:r>
              <a:rPr lang="en-US" spc="109" sz="5500">
                <a:solidFill>
                  <a:srgbClr val="FFFFFF"/>
                </a:solidFill>
                <a:latin typeface="Quando Italics"/>
              </a:rPr>
              <a:t>EXPERIMENT METHOD</a:t>
            </a:r>
          </a:p>
        </p:txBody>
      </p:sp>
      <p:sp>
        <p:nvSpPr>
          <p:cNvPr name="TextBox 13" id="13"/>
          <p:cNvSpPr txBox="true"/>
          <p:nvPr/>
        </p:nvSpPr>
        <p:spPr>
          <a:xfrm rot="0">
            <a:off x="7636655" y="7264300"/>
            <a:ext cx="3621151" cy="542925"/>
          </a:xfrm>
          <a:prstGeom prst="rect">
            <a:avLst/>
          </a:prstGeom>
        </p:spPr>
        <p:txBody>
          <a:bodyPr anchor="t" rtlCol="false" tIns="0" lIns="0" bIns="0" rIns="0">
            <a:spAutoFit/>
          </a:bodyPr>
          <a:lstStyle/>
          <a:p>
            <a:pPr algn="ctr">
              <a:lnSpc>
                <a:spcPts val="4500"/>
              </a:lnSpc>
            </a:pPr>
            <a:r>
              <a:rPr lang="en-US" spc="30" sz="3000">
                <a:solidFill>
                  <a:srgbClr val="993399"/>
                </a:solidFill>
                <a:latin typeface="Source Sans Pro Bold"/>
              </a:rPr>
              <a:t>Nur Khofifah</a:t>
            </a:r>
          </a:p>
        </p:txBody>
      </p:sp>
      <p:sp>
        <p:nvSpPr>
          <p:cNvPr name="TextBox 14" id="14"/>
          <p:cNvSpPr txBox="true"/>
          <p:nvPr/>
        </p:nvSpPr>
        <p:spPr>
          <a:xfrm rot="0">
            <a:off x="13381150" y="7264300"/>
            <a:ext cx="4478284" cy="542925"/>
          </a:xfrm>
          <a:prstGeom prst="rect">
            <a:avLst/>
          </a:prstGeom>
        </p:spPr>
        <p:txBody>
          <a:bodyPr anchor="t" rtlCol="false" tIns="0" lIns="0" bIns="0" rIns="0">
            <a:spAutoFit/>
          </a:bodyPr>
          <a:lstStyle/>
          <a:p>
            <a:pPr algn="ctr">
              <a:lnSpc>
                <a:spcPts val="4500"/>
              </a:lnSpc>
            </a:pPr>
            <a:r>
              <a:rPr lang="en-US" spc="30" sz="3000">
                <a:solidFill>
                  <a:srgbClr val="993399"/>
                </a:solidFill>
                <a:latin typeface="Source Sans Pro Bold"/>
              </a:rPr>
              <a:t>Driya Sholifatul Rohma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786718" y="2380237"/>
            <a:ext cx="1293438" cy="106213"/>
          </a:xfrm>
          <a:prstGeom prst="rect">
            <a:avLst/>
          </a:prstGeom>
          <a:solidFill>
            <a:srgbClr val="FFACB7"/>
          </a:solidFill>
        </p:spPr>
      </p:sp>
      <p:pic>
        <p:nvPicPr>
          <p:cNvPr name="Picture 3" id="3"/>
          <p:cNvPicPr>
            <a:picLocks noChangeAspect="true"/>
          </p:cNvPicPr>
          <p:nvPr/>
        </p:nvPicPr>
        <p:blipFill>
          <a:blip r:embed="rId2"/>
          <a:srcRect l="0" t="0" r="0" b="0"/>
          <a:stretch>
            <a:fillRect/>
          </a:stretch>
        </p:blipFill>
        <p:spPr>
          <a:xfrm flipH="false" flipV="false" rot="0">
            <a:off x="2936985" y="2380237"/>
            <a:ext cx="12136366" cy="6526696"/>
          </a:xfrm>
          <a:prstGeom prst="rect">
            <a:avLst/>
          </a:prstGeom>
        </p:spPr>
      </p:pic>
      <p:sp>
        <p:nvSpPr>
          <p:cNvPr name="TextBox 4" id="4"/>
          <p:cNvSpPr txBox="true"/>
          <p:nvPr/>
        </p:nvSpPr>
        <p:spPr>
          <a:xfrm rot="0">
            <a:off x="786718" y="603119"/>
            <a:ext cx="16472582" cy="1381125"/>
          </a:xfrm>
          <a:prstGeom prst="rect">
            <a:avLst/>
          </a:prstGeom>
        </p:spPr>
        <p:txBody>
          <a:bodyPr anchor="t" rtlCol="false" tIns="0" lIns="0" bIns="0" rIns="0">
            <a:spAutoFit/>
          </a:bodyPr>
          <a:lstStyle/>
          <a:p>
            <a:pPr algn="just">
              <a:lnSpc>
                <a:spcPts val="3600"/>
              </a:lnSpc>
            </a:pPr>
            <a:r>
              <a:rPr lang="en-US" spc="60" sz="3000">
                <a:solidFill>
                  <a:srgbClr val="FFFFFF"/>
                </a:solidFill>
                <a:latin typeface="Quando Italics"/>
              </a:rPr>
              <a:t>Prosedur pengujian dilakukan secara daring menggunakan zoom dan untuk pengujian prototypenya, penguji membagikan layar halaman Notion dan halaman Figma</a:t>
            </a:r>
          </a:p>
        </p:txBody>
      </p:sp>
      <p:sp>
        <p:nvSpPr>
          <p:cNvPr name="TextBox 5" id="5"/>
          <p:cNvSpPr txBox="true"/>
          <p:nvPr/>
        </p:nvSpPr>
        <p:spPr>
          <a:xfrm rot="0">
            <a:off x="786718" y="9248775"/>
            <a:ext cx="15788510" cy="790575"/>
          </a:xfrm>
          <a:prstGeom prst="rect">
            <a:avLst/>
          </a:prstGeom>
        </p:spPr>
        <p:txBody>
          <a:bodyPr anchor="t" rtlCol="false" tIns="0" lIns="0" bIns="0" rIns="0">
            <a:spAutoFit/>
          </a:bodyPr>
          <a:lstStyle/>
          <a:p>
            <a:pPr algn="just">
              <a:lnSpc>
                <a:spcPts val="3126"/>
              </a:lnSpc>
            </a:pPr>
            <a:r>
              <a:rPr lang="en-US" spc="52" sz="2605">
                <a:solidFill>
                  <a:srgbClr val="FFFFFF"/>
                </a:solidFill>
                <a:latin typeface="Quando Italics"/>
              </a:rPr>
              <a:t>Link Notion: </a:t>
            </a:r>
            <a:r>
              <a:rPr lang="en-US" spc="52" u="sng" sz="2605">
                <a:solidFill>
                  <a:srgbClr val="FFFFFF"/>
                </a:solidFill>
                <a:latin typeface="Quando Italics"/>
              </a:rPr>
              <a:t>https://intip.in/TestingNotionB12</a:t>
            </a:r>
          </a:p>
          <a:p>
            <a:pPr algn="just">
              <a:lnSpc>
                <a:spcPts val="3126"/>
              </a:lnSpc>
            </a:pPr>
            <a:r>
              <a:rPr lang="en-US" spc="52" sz="2605">
                <a:solidFill>
                  <a:srgbClr val="FFFFFF"/>
                </a:solidFill>
                <a:latin typeface="Quando Italics"/>
              </a:rPr>
              <a:t>Link figma:</a:t>
            </a:r>
            <a:r>
              <a:rPr lang="en-US" spc="52" u="sng" sz="2605">
                <a:solidFill>
                  <a:srgbClr val="FFFFFF"/>
                </a:solidFill>
                <a:latin typeface="Quando Italics"/>
              </a:rPr>
              <a:t> https://intip.in/TestingFigmaB12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grpSp>
        <p:nvGrpSpPr>
          <p:cNvPr name="Group 2" id="2"/>
          <p:cNvGrpSpPr/>
          <p:nvPr/>
        </p:nvGrpSpPr>
        <p:grpSpPr>
          <a:xfrm rot="0">
            <a:off x="1028700" y="-413771"/>
            <a:ext cx="5506970" cy="9672071"/>
            <a:chOff x="0" y="0"/>
            <a:chExt cx="7342627" cy="12896094"/>
          </a:xfrm>
        </p:grpSpPr>
        <p:sp>
          <p:nvSpPr>
            <p:cNvPr name="AutoShape 3" id="3"/>
            <p:cNvSpPr/>
            <p:nvPr/>
          </p:nvSpPr>
          <p:spPr>
            <a:xfrm rot="0">
              <a:off x="0" y="0"/>
              <a:ext cx="7342627" cy="12896094"/>
            </a:xfrm>
            <a:prstGeom prst="rect">
              <a:avLst/>
            </a:prstGeom>
            <a:solidFill>
              <a:srgbClr val="FFFFFF"/>
            </a:solidFill>
          </p:spPr>
        </p:sp>
        <p:sp>
          <p:nvSpPr>
            <p:cNvPr name="AutoShape 4" id="4"/>
            <p:cNvSpPr/>
            <p:nvPr/>
          </p:nvSpPr>
          <p:spPr>
            <a:xfrm rot="0">
              <a:off x="0" y="12204246"/>
              <a:ext cx="7342627" cy="268150"/>
            </a:xfrm>
            <a:prstGeom prst="rect">
              <a:avLst/>
            </a:prstGeom>
            <a:solidFill>
              <a:srgbClr val="993399"/>
            </a:solidFill>
          </p:spPr>
        </p:sp>
      </p:grpSp>
      <p:sp>
        <p:nvSpPr>
          <p:cNvPr name="TextBox 5" id="5"/>
          <p:cNvSpPr txBox="true"/>
          <p:nvPr/>
        </p:nvSpPr>
        <p:spPr>
          <a:xfrm rot="0">
            <a:off x="1542433" y="1028700"/>
            <a:ext cx="4479504" cy="1733550"/>
          </a:xfrm>
          <a:prstGeom prst="rect">
            <a:avLst/>
          </a:prstGeom>
        </p:spPr>
        <p:txBody>
          <a:bodyPr anchor="t" rtlCol="false" tIns="0" lIns="0" bIns="0" rIns="0">
            <a:spAutoFit/>
          </a:bodyPr>
          <a:lstStyle/>
          <a:p>
            <a:pPr>
              <a:lnSpc>
                <a:spcPts val="6839"/>
              </a:lnSpc>
            </a:pPr>
            <a:r>
              <a:rPr lang="en-US" spc="114" sz="5700">
                <a:solidFill>
                  <a:srgbClr val="993399"/>
                </a:solidFill>
                <a:latin typeface="Quando"/>
              </a:rPr>
              <a:t>Kelompok B12</a:t>
            </a:r>
          </a:p>
        </p:txBody>
      </p:sp>
      <p:grpSp>
        <p:nvGrpSpPr>
          <p:cNvPr name="Group 6" id="6"/>
          <p:cNvGrpSpPr/>
          <p:nvPr/>
        </p:nvGrpSpPr>
        <p:grpSpPr>
          <a:xfrm rot="0">
            <a:off x="11619471" y="1804431"/>
            <a:ext cx="5253420" cy="1191739"/>
            <a:chOff x="0" y="0"/>
            <a:chExt cx="7004560" cy="1588985"/>
          </a:xfrm>
        </p:grpSpPr>
        <p:sp>
          <p:nvSpPr>
            <p:cNvPr name="TextBox 7" id="7"/>
            <p:cNvSpPr txBox="true"/>
            <p:nvPr/>
          </p:nvSpPr>
          <p:spPr>
            <a:xfrm rot="0">
              <a:off x="0" y="893660"/>
              <a:ext cx="7000478" cy="695325"/>
            </a:xfrm>
            <a:prstGeom prst="rect">
              <a:avLst/>
            </a:prstGeom>
          </p:spPr>
          <p:txBody>
            <a:bodyPr anchor="t" rtlCol="false" tIns="0" lIns="0" bIns="0" rIns="0">
              <a:spAutoFit/>
            </a:bodyPr>
            <a:lstStyle/>
            <a:p>
              <a:pPr>
                <a:lnSpc>
                  <a:spcPts val="4500"/>
                </a:lnSpc>
              </a:pPr>
              <a:r>
                <a:rPr lang="en-US" spc="30" sz="3000">
                  <a:solidFill>
                    <a:srgbClr val="F6F6E9"/>
                  </a:solidFill>
                  <a:latin typeface="Source Sans Pro"/>
                </a:rPr>
                <a:t>5026201152</a:t>
              </a:r>
            </a:p>
          </p:txBody>
        </p:sp>
        <p:sp>
          <p:nvSpPr>
            <p:cNvPr name="TextBox 8" id="8"/>
            <p:cNvSpPr txBox="true"/>
            <p:nvPr/>
          </p:nvSpPr>
          <p:spPr>
            <a:xfrm rot="0">
              <a:off x="0" y="0"/>
              <a:ext cx="7004560" cy="762000"/>
            </a:xfrm>
            <a:prstGeom prst="rect">
              <a:avLst/>
            </a:prstGeom>
          </p:spPr>
          <p:txBody>
            <a:bodyPr anchor="t" rtlCol="false" tIns="0" lIns="0" bIns="0" rIns="0">
              <a:spAutoFit/>
            </a:bodyPr>
            <a:lstStyle/>
            <a:p>
              <a:pPr>
                <a:lnSpc>
                  <a:spcPts val="4560"/>
                </a:lnSpc>
              </a:pPr>
              <a:r>
                <a:rPr lang="en-US" spc="456" sz="3800">
                  <a:solidFill>
                    <a:srgbClr val="FFFFFF"/>
                  </a:solidFill>
                  <a:latin typeface="Source Sans Pro"/>
                </a:rPr>
                <a:t>AMALINDA JAYANTY</a:t>
              </a:r>
            </a:p>
          </p:txBody>
        </p:sp>
      </p:grpSp>
      <p:grpSp>
        <p:nvGrpSpPr>
          <p:cNvPr name="Group 9" id="9"/>
          <p:cNvGrpSpPr/>
          <p:nvPr/>
        </p:nvGrpSpPr>
        <p:grpSpPr>
          <a:xfrm rot="0">
            <a:off x="11619471" y="4547631"/>
            <a:ext cx="5253420" cy="1191739"/>
            <a:chOff x="0" y="0"/>
            <a:chExt cx="7004560" cy="1588985"/>
          </a:xfrm>
        </p:grpSpPr>
        <p:sp>
          <p:nvSpPr>
            <p:cNvPr name="TextBox 10" id="10"/>
            <p:cNvSpPr txBox="true"/>
            <p:nvPr/>
          </p:nvSpPr>
          <p:spPr>
            <a:xfrm rot="0">
              <a:off x="0" y="893660"/>
              <a:ext cx="7000478" cy="695325"/>
            </a:xfrm>
            <a:prstGeom prst="rect">
              <a:avLst/>
            </a:prstGeom>
          </p:spPr>
          <p:txBody>
            <a:bodyPr anchor="t" rtlCol="false" tIns="0" lIns="0" bIns="0" rIns="0">
              <a:spAutoFit/>
            </a:bodyPr>
            <a:lstStyle/>
            <a:p>
              <a:pPr>
                <a:lnSpc>
                  <a:spcPts val="4500"/>
                </a:lnSpc>
              </a:pPr>
              <a:r>
                <a:rPr lang="en-US" spc="30" sz="3000">
                  <a:solidFill>
                    <a:srgbClr val="FFFFFF"/>
                  </a:solidFill>
                  <a:latin typeface="Source Sans Pro"/>
                </a:rPr>
                <a:t>5026201030</a:t>
              </a:r>
            </a:p>
          </p:txBody>
        </p:sp>
        <p:sp>
          <p:nvSpPr>
            <p:cNvPr name="TextBox 11" id="11"/>
            <p:cNvSpPr txBox="true"/>
            <p:nvPr/>
          </p:nvSpPr>
          <p:spPr>
            <a:xfrm rot="0">
              <a:off x="0" y="0"/>
              <a:ext cx="7004560" cy="762000"/>
            </a:xfrm>
            <a:prstGeom prst="rect">
              <a:avLst/>
            </a:prstGeom>
          </p:spPr>
          <p:txBody>
            <a:bodyPr anchor="t" rtlCol="false" tIns="0" lIns="0" bIns="0" rIns="0">
              <a:spAutoFit/>
            </a:bodyPr>
            <a:lstStyle/>
            <a:p>
              <a:pPr>
                <a:lnSpc>
                  <a:spcPts val="4560"/>
                </a:lnSpc>
              </a:pPr>
              <a:r>
                <a:rPr lang="en-US" spc="456" sz="3800">
                  <a:solidFill>
                    <a:srgbClr val="FFFFFF"/>
                  </a:solidFill>
                  <a:latin typeface="Source Sans Pro"/>
                </a:rPr>
                <a:t>NUR LAILA</a:t>
              </a:r>
            </a:p>
          </p:txBody>
        </p:sp>
      </p:grpSp>
      <p:grpSp>
        <p:nvGrpSpPr>
          <p:cNvPr name="Group 12" id="12"/>
          <p:cNvGrpSpPr/>
          <p:nvPr/>
        </p:nvGrpSpPr>
        <p:grpSpPr>
          <a:xfrm rot="0">
            <a:off x="11619471" y="7385648"/>
            <a:ext cx="5639829" cy="1191739"/>
            <a:chOff x="0" y="0"/>
            <a:chExt cx="7519772" cy="1588985"/>
          </a:xfrm>
        </p:grpSpPr>
        <p:sp>
          <p:nvSpPr>
            <p:cNvPr name="TextBox 13" id="13"/>
            <p:cNvSpPr txBox="true"/>
            <p:nvPr/>
          </p:nvSpPr>
          <p:spPr>
            <a:xfrm rot="0">
              <a:off x="0" y="893660"/>
              <a:ext cx="7515390" cy="695325"/>
            </a:xfrm>
            <a:prstGeom prst="rect">
              <a:avLst/>
            </a:prstGeom>
          </p:spPr>
          <p:txBody>
            <a:bodyPr anchor="t" rtlCol="false" tIns="0" lIns="0" bIns="0" rIns="0">
              <a:spAutoFit/>
            </a:bodyPr>
            <a:lstStyle/>
            <a:p>
              <a:pPr>
                <a:lnSpc>
                  <a:spcPts val="4500"/>
                </a:lnSpc>
              </a:pPr>
              <a:r>
                <a:rPr lang="en-US" spc="30" sz="3000">
                  <a:solidFill>
                    <a:srgbClr val="FFFFFF"/>
                  </a:solidFill>
                  <a:latin typeface="Source Sans Pro"/>
                </a:rPr>
                <a:t> 05211740007004</a:t>
              </a:r>
            </a:p>
          </p:txBody>
        </p:sp>
        <p:sp>
          <p:nvSpPr>
            <p:cNvPr name="TextBox 14" id="14"/>
            <p:cNvSpPr txBox="true"/>
            <p:nvPr/>
          </p:nvSpPr>
          <p:spPr>
            <a:xfrm rot="0">
              <a:off x="0" y="0"/>
              <a:ext cx="7519772" cy="762000"/>
            </a:xfrm>
            <a:prstGeom prst="rect">
              <a:avLst/>
            </a:prstGeom>
          </p:spPr>
          <p:txBody>
            <a:bodyPr anchor="t" rtlCol="false" tIns="0" lIns="0" bIns="0" rIns="0">
              <a:spAutoFit/>
            </a:bodyPr>
            <a:lstStyle/>
            <a:p>
              <a:pPr>
                <a:lnSpc>
                  <a:spcPts val="4560"/>
                </a:lnSpc>
              </a:pPr>
              <a:r>
                <a:rPr lang="en-US" spc="456" sz="3800">
                  <a:solidFill>
                    <a:srgbClr val="FFFFFF"/>
                  </a:solidFill>
                  <a:latin typeface="Source Sans Pro"/>
                </a:rPr>
                <a:t>INTANIA CHANTIKA A</a:t>
              </a:r>
            </a:p>
          </p:txBody>
        </p:sp>
      </p:grpSp>
      <p:grpSp>
        <p:nvGrpSpPr>
          <p:cNvPr name="Group 15" id="15"/>
          <p:cNvGrpSpPr>
            <a:grpSpLocks noChangeAspect="true"/>
          </p:cNvGrpSpPr>
          <p:nvPr/>
        </p:nvGrpSpPr>
        <p:grpSpPr>
          <a:xfrm rot="0">
            <a:off x="7981664" y="4422265"/>
            <a:ext cx="2324672" cy="2237517"/>
            <a:chOff x="30480" y="591820"/>
            <a:chExt cx="12736830" cy="12259310"/>
          </a:xfrm>
        </p:grpSpPr>
        <p:sp>
          <p:nvSpPr>
            <p:cNvPr name="Freeform 16" id="16"/>
            <p:cNvSpPr/>
            <p:nvPr/>
          </p:nvSpPr>
          <p:spPr>
            <a:xfrm>
              <a:off x="30480" y="591820"/>
              <a:ext cx="12736830" cy="12259310"/>
            </a:xfrm>
            <a:custGeom>
              <a:avLst/>
              <a:gdLst/>
              <a:ahLst/>
              <a:cxnLst/>
              <a:rect r="r" b="b" t="t" l="l"/>
              <a:pathLst>
                <a:path h="12259310" w="1273683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2"/>
              <a:stretch>
                <a:fillRect l="-243" r="243" t="-27656" b="-17387"/>
              </a:stretch>
            </a:blipFill>
          </p:spPr>
        </p:sp>
      </p:grpSp>
      <p:grpSp>
        <p:nvGrpSpPr>
          <p:cNvPr name="Group 17" id="17"/>
          <p:cNvGrpSpPr>
            <a:grpSpLocks noChangeAspect="true"/>
          </p:cNvGrpSpPr>
          <p:nvPr/>
        </p:nvGrpSpPr>
        <p:grpSpPr>
          <a:xfrm rot="0">
            <a:off x="8115283" y="1469353"/>
            <a:ext cx="2324672" cy="2585794"/>
            <a:chOff x="687070" y="247650"/>
            <a:chExt cx="11148060" cy="12400280"/>
          </a:xfrm>
        </p:grpSpPr>
        <p:sp>
          <p:nvSpPr>
            <p:cNvPr name="Freeform 18" id="18"/>
            <p:cNvSpPr/>
            <p:nvPr/>
          </p:nvSpPr>
          <p:spPr>
            <a:xfrm>
              <a:off x="687070" y="247650"/>
              <a:ext cx="11148061" cy="12400280"/>
            </a:xfrm>
            <a:custGeom>
              <a:avLst/>
              <a:gdLst/>
              <a:ahLst/>
              <a:cxnLst/>
              <a:rect r="r" b="b" t="t" l="l"/>
              <a:pathLst>
                <a:path h="12400280" w="11148061">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blipFill>
              <a:blip r:embed="rId3"/>
              <a:stretch>
                <a:fillRect l="-18968" r="1752" t="-2044" b="2044"/>
              </a:stretch>
            </a:blipFill>
          </p:spPr>
        </p:sp>
      </p:grpSp>
      <p:grpSp>
        <p:nvGrpSpPr>
          <p:cNvPr name="Group 19" id="19"/>
          <p:cNvGrpSpPr>
            <a:grpSpLocks noChangeAspect="true"/>
          </p:cNvGrpSpPr>
          <p:nvPr/>
        </p:nvGrpSpPr>
        <p:grpSpPr>
          <a:xfrm rot="0">
            <a:off x="7981664" y="6957427"/>
            <a:ext cx="2591911" cy="2494737"/>
            <a:chOff x="30480" y="591820"/>
            <a:chExt cx="12736830" cy="12259310"/>
          </a:xfrm>
        </p:grpSpPr>
        <p:sp>
          <p:nvSpPr>
            <p:cNvPr name="Freeform 20" id="20"/>
            <p:cNvSpPr/>
            <p:nvPr/>
          </p:nvSpPr>
          <p:spPr>
            <a:xfrm>
              <a:off x="30480" y="591820"/>
              <a:ext cx="12736830" cy="12259310"/>
            </a:xfrm>
            <a:custGeom>
              <a:avLst/>
              <a:gdLst/>
              <a:ahLst/>
              <a:cxnLst/>
              <a:rect r="r" b="b" t="t" l="l"/>
              <a:pathLst>
                <a:path h="12259310" w="1273683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4"/>
              <a:stretch>
                <a:fillRect l="-21402" r="-14442" t="-34736" b="-1288"/>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620657" y="5023964"/>
            <a:ext cx="2603049" cy="239072"/>
          </a:xfrm>
          <a:prstGeom prst="rect">
            <a:avLst/>
          </a:prstGeom>
          <a:solidFill>
            <a:srgbClr val="FFACB7"/>
          </a:solidFill>
        </p:spPr>
      </p:sp>
      <p:pic>
        <p:nvPicPr>
          <p:cNvPr name="Picture 3" id="3"/>
          <p:cNvPicPr>
            <a:picLocks noChangeAspect="true"/>
          </p:cNvPicPr>
          <p:nvPr/>
        </p:nvPicPr>
        <p:blipFill>
          <a:blip r:embed="rId2"/>
          <a:srcRect l="0" t="0" r="0" b="0"/>
          <a:stretch>
            <a:fillRect/>
          </a:stretch>
        </p:blipFill>
        <p:spPr>
          <a:xfrm flipH="false" flipV="false" rot="-5400000">
            <a:off x="11301147" y="2450372"/>
            <a:ext cx="9367401" cy="5386256"/>
          </a:xfrm>
          <a:prstGeom prst="rect">
            <a:avLst/>
          </a:prstGeom>
        </p:spPr>
      </p:pic>
      <p:sp>
        <p:nvSpPr>
          <p:cNvPr name="TextBox 4" id="4"/>
          <p:cNvSpPr txBox="true"/>
          <p:nvPr/>
        </p:nvSpPr>
        <p:spPr>
          <a:xfrm rot="0">
            <a:off x="2315726" y="4595812"/>
            <a:ext cx="10975993" cy="1095375"/>
          </a:xfrm>
          <a:prstGeom prst="rect">
            <a:avLst/>
          </a:prstGeom>
        </p:spPr>
        <p:txBody>
          <a:bodyPr anchor="t" rtlCol="false" tIns="0" lIns="0" bIns="0" rIns="0">
            <a:spAutoFit/>
          </a:bodyPr>
          <a:lstStyle/>
          <a:p>
            <a:pPr>
              <a:lnSpc>
                <a:spcPts val="8640"/>
              </a:lnSpc>
            </a:pPr>
            <a:r>
              <a:rPr lang="en-US" spc="144" sz="7200">
                <a:solidFill>
                  <a:srgbClr val="FFFFFF"/>
                </a:solidFill>
                <a:latin typeface="Quando"/>
              </a:rPr>
              <a:t>6. Experiment Result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76250" y="-552450"/>
            <a:ext cx="5505450" cy="10040051"/>
            <a:chOff x="0" y="0"/>
            <a:chExt cx="7340600" cy="13386735"/>
          </a:xfrm>
        </p:grpSpPr>
        <p:sp>
          <p:nvSpPr>
            <p:cNvPr name="AutoShape 3" id="3"/>
            <p:cNvSpPr/>
            <p:nvPr/>
          </p:nvSpPr>
          <p:spPr>
            <a:xfrm rot="0">
              <a:off x="0" y="0"/>
              <a:ext cx="7340600" cy="13386735"/>
            </a:xfrm>
            <a:prstGeom prst="rect">
              <a:avLst/>
            </a:prstGeom>
            <a:solidFill>
              <a:srgbClr val="993399"/>
            </a:solidFill>
          </p:spPr>
        </p:sp>
        <p:sp>
          <p:nvSpPr>
            <p:cNvPr name="AutoShape 4" id="4"/>
            <p:cNvSpPr/>
            <p:nvPr/>
          </p:nvSpPr>
          <p:spPr>
            <a:xfrm rot="0">
              <a:off x="0" y="12526718"/>
              <a:ext cx="7340600" cy="227354"/>
            </a:xfrm>
            <a:prstGeom prst="rect">
              <a:avLst/>
            </a:prstGeom>
            <a:solidFill>
              <a:srgbClr val="FFACB7"/>
            </a:solidFill>
          </p:spPr>
        </p:sp>
      </p:grpSp>
      <p:pic>
        <p:nvPicPr>
          <p:cNvPr name="Picture 5" id="5"/>
          <p:cNvPicPr>
            <a:picLocks noChangeAspect="true"/>
          </p:cNvPicPr>
          <p:nvPr/>
        </p:nvPicPr>
        <p:blipFill>
          <a:blip r:embed="rId2"/>
          <a:srcRect l="30862" t="0" r="30862" b="0"/>
          <a:stretch>
            <a:fillRect/>
          </a:stretch>
        </p:blipFill>
        <p:spPr>
          <a:xfrm flipH="false" flipV="false" rot="0">
            <a:off x="914400" y="400050"/>
            <a:ext cx="4686300" cy="8096250"/>
          </a:xfrm>
          <a:prstGeom prst="rect">
            <a:avLst/>
          </a:prstGeom>
        </p:spPr>
      </p:pic>
      <p:sp>
        <p:nvSpPr>
          <p:cNvPr name="TextBox 6" id="6"/>
          <p:cNvSpPr txBox="true"/>
          <p:nvPr/>
        </p:nvSpPr>
        <p:spPr>
          <a:xfrm rot="0">
            <a:off x="11013192" y="923925"/>
            <a:ext cx="6578303" cy="920115"/>
          </a:xfrm>
          <a:prstGeom prst="rect">
            <a:avLst/>
          </a:prstGeom>
        </p:spPr>
        <p:txBody>
          <a:bodyPr anchor="t" rtlCol="false" tIns="0" lIns="0" bIns="0" rIns="0">
            <a:spAutoFit/>
          </a:bodyPr>
          <a:lstStyle/>
          <a:p>
            <a:pPr algn="ctr">
              <a:lnSpc>
                <a:spcPts val="7559"/>
              </a:lnSpc>
            </a:pPr>
            <a:r>
              <a:rPr lang="en-US" sz="5399">
                <a:solidFill>
                  <a:srgbClr val="993399"/>
                </a:solidFill>
                <a:latin typeface="Libre Baskerville"/>
              </a:rPr>
              <a:t>Experiment Result</a:t>
            </a:r>
          </a:p>
        </p:txBody>
      </p:sp>
      <p:sp>
        <p:nvSpPr>
          <p:cNvPr name="TextBox 7" id="7"/>
          <p:cNvSpPr txBox="true"/>
          <p:nvPr/>
        </p:nvSpPr>
        <p:spPr>
          <a:xfrm rot="0">
            <a:off x="6443845" y="3272439"/>
            <a:ext cx="11575581" cy="4091939"/>
          </a:xfrm>
          <a:prstGeom prst="rect">
            <a:avLst/>
          </a:prstGeom>
        </p:spPr>
        <p:txBody>
          <a:bodyPr anchor="t" rtlCol="false" tIns="0" lIns="0" bIns="0" rIns="0">
            <a:spAutoFit/>
          </a:bodyPr>
          <a:lstStyle/>
          <a:p>
            <a:pPr marL="842016" indent="-421008" lvl="1">
              <a:lnSpc>
                <a:spcPts val="5460"/>
              </a:lnSpc>
              <a:buFont typeface="Arial"/>
              <a:buChar char="•"/>
            </a:pPr>
            <a:r>
              <a:rPr lang="en-US" sz="3900">
                <a:solidFill>
                  <a:srgbClr val="993399"/>
                </a:solidFill>
                <a:latin typeface="Lora"/>
              </a:rPr>
              <a:t>Semua partisipan menyelesaikan tasks </a:t>
            </a:r>
            <a:r>
              <a:rPr lang="en-US" sz="3900">
                <a:solidFill>
                  <a:srgbClr val="993399"/>
                </a:solidFill>
                <a:latin typeface="Lora"/>
              </a:rPr>
              <a:t>dengan baik hingga akhir</a:t>
            </a:r>
          </a:p>
          <a:p>
            <a:pPr marL="842016" indent="-421008" lvl="1">
              <a:lnSpc>
                <a:spcPts val="5460"/>
              </a:lnSpc>
              <a:buFont typeface="Arial"/>
              <a:buChar char="•"/>
            </a:pPr>
            <a:r>
              <a:rPr lang="en-US" sz="3900">
                <a:solidFill>
                  <a:srgbClr val="993399"/>
                </a:solidFill>
                <a:latin typeface="Lora"/>
              </a:rPr>
              <a:t>Semua partisipan mengetahui tombol mana yang harus ditekan</a:t>
            </a:r>
          </a:p>
          <a:p>
            <a:pPr marL="842016" indent="-421008" lvl="1">
              <a:lnSpc>
                <a:spcPts val="5460"/>
              </a:lnSpc>
              <a:buFont typeface="Arial"/>
              <a:buChar char="•"/>
            </a:pPr>
            <a:r>
              <a:rPr lang="en-US" sz="3900">
                <a:solidFill>
                  <a:srgbClr val="993399"/>
                </a:solidFill>
                <a:latin typeface="Lora"/>
              </a:rPr>
              <a:t>Semua partisipan tidak menuju ke halaman yang salah</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609600" y="600075"/>
            <a:ext cx="18230850" cy="9086850"/>
          </a:xfrm>
          <a:prstGeom prst="rect">
            <a:avLst/>
          </a:prstGeom>
          <a:solidFill>
            <a:srgbClr val="993399"/>
          </a:solidFill>
        </p:spPr>
      </p:sp>
      <p:sp>
        <p:nvSpPr>
          <p:cNvPr name="AutoShape 3" id="3"/>
          <p:cNvSpPr/>
          <p:nvPr/>
        </p:nvSpPr>
        <p:spPr>
          <a:xfrm rot="0">
            <a:off x="1028700" y="600075"/>
            <a:ext cx="190500" cy="9086850"/>
          </a:xfrm>
          <a:prstGeom prst="rect">
            <a:avLst/>
          </a:prstGeom>
          <a:solidFill>
            <a:srgbClr val="FFFFFF"/>
          </a:solidFill>
        </p:spPr>
      </p:sp>
      <p:sp>
        <p:nvSpPr>
          <p:cNvPr name="TextBox 4" id="4"/>
          <p:cNvSpPr txBox="true"/>
          <p:nvPr/>
        </p:nvSpPr>
        <p:spPr>
          <a:xfrm rot="0">
            <a:off x="3167945" y="4736269"/>
            <a:ext cx="9919405" cy="1219200"/>
          </a:xfrm>
          <a:prstGeom prst="rect">
            <a:avLst/>
          </a:prstGeom>
        </p:spPr>
        <p:txBody>
          <a:bodyPr anchor="t" rtlCol="false" tIns="0" lIns="0" bIns="0" rIns="0">
            <a:spAutoFit/>
          </a:bodyPr>
          <a:lstStyle/>
          <a:p>
            <a:pPr>
              <a:lnSpc>
                <a:spcPts val="9600"/>
              </a:lnSpc>
            </a:pPr>
            <a:r>
              <a:rPr lang="en-US" spc="160" sz="8000">
                <a:solidFill>
                  <a:srgbClr val="FFFFFF"/>
                </a:solidFill>
                <a:latin typeface="Quando"/>
              </a:rPr>
              <a:t>7. Summary</a:t>
            </a:r>
          </a:p>
        </p:txBody>
      </p:sp>
      <p:pic>
        <p:nvPicPr>
          <p:cNvPr name="Picture 5" id="5"/>
          <p:cNvPicPr>
            <a:picLocks noChangeAspect="true"/>
          </p:cNvPicPr>
          <p:nvPr/>
        </p:nvPicPr>
        <p:blipFill>
          <a:blip r:embed="rId2"/>
          <a:srcRect l="11130" t="0" r="11130" b="0"/>
          <a:stretch>
            <a:fillRect/>
          </a:stretch>
        </p:blipFill>
        <p:spPr>
          <a:xfrm flipH="false" flipV="false" rot="0">
            <a:off x="13087350" y="1028700"/>
            <a:ext cx="4686300" cy="8229600"/>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713274"/>
        </a:solidFill>
      </p:bgPr>
    </p:bg>
    <p:spTree>
      <p:nvGrpSpPr>
        <p:cNvPr id="1" name=""/>
        <p:cNvGrpSpPr/>
        <p:nvPr/>
      </p:nvGrpSpPr>
      <p:grpSpPr>
        <a:xfrm>
          <a:off x="0" y="0"/>
          <a:ext cx="0" cy="0"/>
          <a:chOff x="0" y="0"/>
          <a:chExt cx="0" cy="0"/>
        </a:xfrm>
      </p:grpSpPr>
      <p:sp>
        <p:nvSpPr>
          <p:cNvPr name="TextBox 2" id="2"/>
          <p:cNvSpPr txBox="true"/>
          <p:nvPr/>
        </p:nvSpPr>
        <p:spPr>
          <a:xfrm rot="0">
            <a:off x="2335392" y="1443038"/>
            <a:ext cx="13262928" cy="828675"/>
          </a:xfrm>
          <a:prstGeom prst="rect">
            <a:avLst/>
          </a:prstGeom>
        </p:spPr>
        <p:txBody>
          <a:bodyPr anchor="t" rtlCol="false" tIns="0" lIns="0" bIns="0" rIns="0">
            <a:spAutoFit/>
          </a:bodyPr>
          <a:lstStyle/>
          <a:p>
            <a:pPr algn="ctr">
              <a:lnSpc>
                <a:spcPts val="6600"/>
              </a:lnSpc>
            </a:pPr>
            <a:r>
              <a:rPr lang="en-US" spc="109" sz="5500">
                <a:solidFill>
                  <a:srgbClr val="F6F6E9"/>
                </a:solidFill>
                <a:latin typeface="Quando Italics"/>
              </a:rPr>
              <a:t>SUMMARY</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416" t="9953" r="9259" b="12499"/>
          <a:stretch>
            <a:fillRect/>
          </a:stretch>
        </p:blipFill>
        <p:spPr>
          <a:xfrm flipH="false" flipV="false" rot="0">
            <a:off x="1028700" y="3258760"/>
            <a:ext cx="642447" cy="620230"/>
          </a:xfrm>
          <a:prstGeom prst="rect">
            <a:avLst/>
          </a:prstGeom>
        </p:spPr>
      </p:pic>
      <p:sp>
        <p:nvSpPr>
          <p:cNvPr name="AutoShape 4" id="4"/>
          <p:cNvSpPr/>
          <p:nvPr/>
        </p:nvSpPr>
        <p:spPr>
          <a:xfrm rot="0">
            <a:off x="-356831" y="9683524"/>
            <a:ext cx="18925742" cy="163153"/>
          </a:xfrm>
          <a:prstGeom prst="rect">
            <a:avLst/>
          </a:prstGeom>
          <a:solidFill>
            <a:srgbClr val="FFACB7"/>
          </a:solidFill>
        </p:spPr>
      </p:sp>
      <p:sp>
        <p:nvSpPr>
          <p:cNvPr name="TextBox 5" id="5"/>
          <p:cNvSpPr txBox="true"/>
          <p:nvPr/>
        </p:nvSpPr>
        <p:spPr>
          <a:xfrm rot="0">
            <a:off x="2002425" y="6391878"/>
            <a:ext cx="15256875" cy="1144904"/>
          </a:xfrm>
          <a:prstGeom prst="rect">
            <a:avLst/>
          </a:prstGeom>
        </p:spPr>
        <p:txBody>
          <a:bodyPr anchor="t" rtlCol="false" tIns="0" lIns="0" bIns="0" rIns="0">
            <a:spAutoFit/>
          </a:bodyPr>
          <a:lstStyle/>
          <a:p>
            <a:pPr>
              <a:lnSpc>
                <a:spcPts val="4620"/>
              </a:lnSpc>
            </a:pPr>
            <a:r>
              <a:rPr lang="en-US" sz="3300">
                <a:solidFill>
                  <a:srgbClr val="FFACB7"/>
                </a:solidFill>
                <a:latin typeface="Quando"/>
              </a:rPr>
              <a:t>Pengguna merasa mudah menggunakan aplikasi ini karena sudah familier </a:t>
            </a:r>
            <a:r>
              <a:rPr lang="en-US" sz="3300">
                <a:solidFill>
                  <a:srgbClr val="FFACB7"/>
                </a:solidFill>
                <a:latin typeface="Quando"/>
              </a:rPr>
              <a:t>dengan aplikasi e-commerce lain</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416" t="9953" r="9259" b="12499"/>
          <a:stretch>
            <a:fillRect/>
          </a:stretch>
        </p:blipFill>
        <p:spPr>
          <a:xfrm flipH="false" flipV="false" rot="0">
            <a:off x="1028700" y="5143500"/>
            <a:ext cx="642447" cy="620230"/>
          </a:xfrm>
          <a:prstGeom prst="rect">
            <a:avLst/>
          </a:prstGeom>
        </p:spPr>
      </p:pic>
      <p:sp>
        <p:nvSpPr>
          <p:cNvPr name="TextBox 7" id="7"/>
          <p:cNvSpPr txBox="true"/>
          <p:nvPr/>
        </p:nvSpPr>
        <p:spPr>
          <a:xfrm rot="0">
            <a:off x="2002425" y="4847826"/>
            <a:ext cx="15256875" cy="1144904"/>
          </a:xfrm>
          <a:prstGeom prst="rect">
            <a:avLst/>
          </a:prstGeom>
        </p:spPr>
        <p:txBody>
          <a:bodyPr anchor="t" rtlCol="false" tIns="0" lIns="0" bIns="0" rIns="0">
            <a:spAutoFit/>
          </a:bodyPr>
          <a:lstStyle/>
          <a:p>
            <a:pPr>
              <a:lnSpc>
                <a:spcPts val="4620"/>
              </a:lnSpc>
            </a:pPr>
            <a:r>
              <a:rPr lang="en-US" sz="3300">
                <a:solidFill>
                  <a:srgbClr val="FFACB7"/>
                </a:solidFill>
                <a:latin typeface="Quando"/>
              </a:rPr>
              <a:t>Menu pada prototype cukup sederhana, sehingga mudah dipahami untuk orang yang pemula dalam menggunakan e-commerce</a:t>
            </a:r>
          </a:p>
        </p:txBody>
      </p:sp>
      <p:sp>
        <p:nvSpPr>
          <p:cNvPr name="TextBox 8" id="8"/>
          <p:cNvSpPr txBox="true"/>
          <p:nvPr/>
        </p:nvSpPr>
        <p:spPr>
          <a:xfrm rot="0">
            <a:off x="1956897" y="3315111"/>
            <a:ext cx="15256875" cy="563879"/>
          </a:xfrm>
          <a:prstGeom prst="rect">
            <a:avLst/>
          </a:prstGeom>
        </p:spPr>
        <p:txBody>
          <a:bodyPr anchor="t" rtlCol="false" tIns="0" lIns="0" bIns="0" rIns="0">
            <a:spAutoFit/>
          </a:bodyPr>
          <a:lstStyle/>
          <a:p>
            <a:pPr>
              <a:lnSpc>
                <a:spcPts val="4620"/>
              </a:lnSpc>
            </a:pPr>
            <a:r>
              <a:rPr lang="en-US" sz="3300">
                <a:solidFill>
                  <a:srgbClr val="FFACB7"/>
                </a:solidFill>
                <a:latin typeface="Quando"/>
              </a:rPr>
              <a:t>Pengguna merasa aplikasi ini sangat membantu dan bermanfaat</a:t>
            </a:r>
          </a:p>
        </p:txBody>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416" t="9953" r="9259" b="12499"/>
          <a:stretch>
            <a:fillRect/>
          </a:stretch>
        </p:blipFill>
        <p:spPr>
          <a:xfrm flipH="false" flipV="false" rot="0">
            <a:off x="1028700" y="6687553"/>
            <a:ext cx="642447" cy="620230"/>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sp>
        <p:nvSpPr>
          <p:cNvPr name="AutoShape 3" id="3"/>
          <p:cNvSpPr/>
          <p:nvPr/>
        </p:nvSpPr>
        <p:spPr>
          <a:xfrm rot="0">
            <a:off x="-356831" y="9683524"/>
            <a:ext cx="18925742" cy="163153"/>
          </a:xfrm>
          <a:prstGeom prst="rect">
            <a:avLst/>
          </a:prstGeom>
          <a:solidFill>
            <a:srgbClr val="FFACB7"/>
          </a:solidFill>
        </p:spPr>
      </p:sp>
      <p:sp>
        <p:nvSpPr>
          <p:cNvPr name="AutoShape 4" id="4"/>
          <p:cNvSpPr/>
          <p:nvPr/>
        </p:nvSpPr>
        <p:spPr>
          <a:xfrm rot="0">
            <a:off x="-318871" y="865547"/>
            <a:ext cx="18925742" cy="163153"/>
          </a:xfrm>
          <a:prstGeom prst="rect">
            <a:avLst/>
          </a:prstGeom>
          <a:solidFill>
            <a:srgbClr val="FFACB7"/>
          </a:solidFill>
        </p:spPr>
      </p:sp>
      <p:sp>
        <p:nvSpPr>
          <p:cNvPr name="TextBox 5" id="5"/>
          <p:cNvSpPr txBox="true"/>
          <p:nvPr/>
        </p:nvSpPr>
        <p:spPr>
          <a:xfrm rot="0">
            <a:off x="5259365" y="4533900"/>
            <a:ext cx="7693351" cy="1219200"/>
          </a:xfrm>
          <a:prstGeom prst="rect">
            <a:avLst/>
          </a:prstGeom>
        </p:spPr>
        <p:txBody>
          <a:bodyPr anchor="t" rtlCol="false" tIns="0" lIns="0" bIns="0" rIns="0">
            <a:spAutoFit/>
          </a:bodyPr>
          <a:lstStyle/>
          <a:p>
            <a:pPr>
              <a:lnSpc>
                <a:spcPts val="9600"/>
              </a:lnSpc>
            </a:pPr>
            <a:r>
              <a:rPr lang="en-US" spc="160" sz="8000">
                <a:solidFill>
                  <a:srgbClr val="FFFFFF"/>
                </a:solidFill>
                <a:latin typeface="Quando"/>
              </a:rPr>
              <a:t>Terima Kasih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1028700" y="-394791"/>
            <a:ext cx="8069253" cy="9653091"/>
          </a:xfrm>
          <a:prstGeom prst="rect">
            <a:avLst/>
          </a:prstGeom>
          <a:solidFill>
            <a:srgbClr val="FFFFFF"/>
          </a:solidFill>
        </p:spPr>
      </p:sp>
      <p:sp>
        <p:nvSpPr>
          <p:cNvPr name="AutoShape 3" id="3"/>
          <p:cNvSpPr/>
          <p:nvPr/>
        </p:nvSpPr>
        <p:spPr>
          <a:xfrm rot="0">
            <a:off x="1028700" y="8792170"/>
            <a:ext cx="8069253" cy="144173"/>
          </a:xfrm>
          <a:prstGeom prst="rect">
            <a:avLst/>
          </a:prstGeom>
          <a:solidFill>
            <a:srgbClr val="713274"/>
          </a:solidFill>
        </p:spPr>
      </p:sp>
      <p:sp>
        <p:nvSpPr>
          <p:cNvPr name="TextBox 4" id="4"/>
          <p:cNvSpPr txBox="true"/>
          <p:nvPr/>
        </p:nvSpPr>
        <p:spPr>
          <a:xfrm rot="0">
            <a:off x="1730634" y="1019175"/>
            <a:ext cx="6631655" cy="1838325"/>
          </a:xfrm>
          <a:prstGeom prst="rect">
            <a:avLst/>
          </a:prstGeom>
        </p:spPr>
        <p:txBody>
          <a:bodyPr anchor="t" rtlCol="false" tIns="0" lIns="0" bIns="0" rIns="0">
            <a:spAutoFit/>
          </a:bodyPr>
          <a:lstStyle/>
          <a:p>
            <a:pPr>
              <a:lnSpc>
                <a:spcPts val="7200"/>
              </a:lnSpc>
            </a:pPr>
            <a:r>
              <a:rPr lang="en-US" spc="120" sz="6000">
                <a:solidFill>
                  <a:srgbClr val="993399"/>
                </a:solidFill>
                <a:latin typeface="Quando"/>
              </a:rPr>
              <a:t>Table of Contents</a:t>
            </a:r>
          </a:p>
        </p:txBody>
      </p:sp>
      <p:sp>
        <p:nvSpPr>
          <p:cNvPr name="TextBox 5" id="5"/>
          <p:cNvSpPr txBox="true"/>
          <p:nvPr/>
        </p:nvSpPr>
        <p:spPr>
          <a:xfrm rot="0">
            <a:off x="1747498" y="3317330"/>
            <a:ext cx="6631658" cy="3971925"/>
          </a:xfrm>
          <a:prstGeom prst="rect">
            <a:avLst/>
          </a:prstGeom>
        </p:spPr>
        <p:txBody>
          <a:bodyPr anchor="t" rtlCol="false" tIns="0" lIns="0" bIns="0" rIns="0">
            <a:spAutoFit/>
          </a:bodyPr>
          <a:lstStyle/>
          <a:p>
            <a:pPr marL="647700" indent="-323850" lvl="1">
              <a:lnSpc>
                <a:spcPts val="4500"/>
              </a:lnSpc>
              <a:buFont typeface="Arial"/>
              <a:buChar char="•"/>
            </a:pPr>
            <a:r>
              <a:rPr lang="en-US" spc="30" sz="3000">
                <a:solidFill>
                  <a:srgbClr val="993399"/>
                </a:solidFill>
                <a:latin typeface="Source Sans Pro Bold"/>
              </a:rPr>
              <a:t>Introduction</a:t>
            </a:r>
          </a:p>
          <a:p>
            <a:pPr marL="647700" indent="-323850" lvl="1">
              <a:lnSpc>
                <a:spcPts val="4500"/>
              </a:lnSpc>
              <a:buFont typeface="Arial"/>
              <a:buChar char="•"/>
            </a:pPr>
            <a:r>
              <a:rPr lang="en-US" spc="30" sz="3000">
                <a:solidFill>
                  <a:srgbClr val="993399"/>
                </a:solidFill>
                <a:latin typeface="Source Sans Pro Bold"/>
              </a:rPr>
              <a:t>Selected Interface </a:t>
            </a:r>
          </a:p>
          <a:p>
            <a:pPr marL="647700" indent="-323850" lvl="1">
              <a:lnSpc>
                <a:spcPts val="4500"/>
              </a:lnSpc>
              <a:buFont typeface="Arial"/>
              <a:buChar char="•"/>
            </a:pPr>
            <a:r>
              <a:rPr lang="en-US" spc="30" sz="3000">
                <a:solidFill>
                  <a:srgbClr val="993399"/>
                </a:solidFill>
                <a:latin typeface="Source Sans Pro Bold"/>
              </a:rPr>
              <a:t>Low-fi Prototype </a:t>
            </a:r>
          </a:p>
          <a:p>
            <a:pPr marL="647700" indent="-323850" lvl="1">
              <a:lnSpc>
                <a:spcPts val="4500"/>
              </a:lnSpc>
              <a:buFont typeface="Arial"/>
              <a:buChar char="•"/>
            </a:pPr>
            <a:r>
              <a:rPr lang="en-US" spc="30" sz="3000">
                <a:solidFill>
                  <a:srgbClr val="993399"/>
                </a:solidFill>
                <a:latin typeface="Source Sans Pro Bold"/>
              </a:rPr>
              <a:t>Tasks and Workflow </a:t>
            </a:r>
          </a:p>
          <a:p>
            <a:pPr marL="647700" indent="-323850" lvl="1">
              <a:lnSpc>
                <a:spcPts val="4500"/>
              </a:lnSpc>
              <a:buFont typeface="Arial"/>
              <a:buChar char="•"/>
            </a:pPr>
            <a:r>
              <a:rPr lang="en-US" spc="30" sz="3000">
                <a:solidFill>
                  <a:srgbClr val="993399"/>
                </a:solidFill>
                <a:latin typeface="Source Sans Pro Bold"/>
              </a:rPr>
              <a:t>Experiment Method</a:t>
            </a:r>
          </a:p>
          <a:p>
            <a:pPr marL="647700" indent="-323850" lvl="1">
              <a:lnSpc>
                <a:spcPts val="4500"/>
              </a:lnSpc>
              <a:buFont typeface="Arial"/>
              <a:buChar char="•"/>
            </a:pPr>
            <a:r>
              <a:rPr lang="en-US" spc="30" sz="3000">
                <a:solidFill>
                  <a:srgbClr val="993399"/>
                </a:solidFill>
                <a:latin typeface="Source Sans Pro Bold"/>
              </a:rPr>
              <a:t>Experiment Result</a:t>
            </a:r>
          </a:p>
          <a:p>
            <a:pPr marL="647700" indent="-323850" lvl="1">
              <a:lnSpc>
                <a:spcPts val="4500"/>
              </a:lnSpc>
              <a:buFont typeface="Arial"/>
              <a:buChar char="•"/>
            </a:pPr>
            <a:r>
              <a:rPr lang="en-US" spc="30" sz="3000">
                <a:solidFill>
                  <a:srgbClr val="993399"/>
                </a:solidFill>
                <a:latin typeface="Source Sans Pro Bold"/>
              </a:rPr>
              <a:t>Summary</a:t>
            </a:r>
          </a:p>
        </p:txBody>
      </p:sp>
      <p:grpSp>
        <p:nvGrpSpPr>
          <p:cNvPr name="Group 6" id="6"/>
          <p:cNvGrpSpPr>
            <a:grpSpLocks noChangeAspect="true"/>
          </p:cNvGrpSpPr>
          <p:nvPr/>
        </p:nvGrpSpPr>
        <p:grpSpPr>
          <a:xfrm rot="0">
            <a:off x="12012909" y="2520315"/>
            <a:ext cx="5246391" cy="5246370"/>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60423" r="-53210" t="-25993" b="-25025"/>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609600" y="600075"/>
            <a:ext cx="18230850" cy="9086850"/>
          </a:xfrm>
          <a:prstGeom prst="rect">
            <a:avLst/>
          </a:prstGeom>
          <a:solidFill>
            <a:srgbClr val="993399"/>
          </a:solidFill>
        </p:spPr>
      </p:sp>
      <p:sp>
        <p:nvSpPr>
          <p:cNvPr name="AutoShape 3" id="3"/>
          <p:cNvSpPr/>
          <p:nvPr/>
        </p:nvSpPr>
        <p:spPr>
          <a:xfrm rot="0">
            <a:off x="1028700" y="600075"/>
            <a:ext cx="190500" cy="9086850"/>
          </a:xfrm>
          <a:prstGeom prst="rect">
            <a:avLst/>
          </a:prstGeom>
          <a:solidFill>
            <a:srgbClr val="FFFFFF"/>
          </a:solidFill>
        </p:spPr>
      </p:sp>
      <p:sp>
        <p:nvSpPr>
          <p:cNvPr name="TextBox 4" id="4"/>
          <p:cNvSpPr txBox="true"/>
          <p:nvPr/>
        </p:nvSpPr>
        <p:spPr>
          <a:xfrm rot="0">
            <a:off x="2248270" y="4533900"/>
            <a:ext cx="9919405" cy="1219200"/>
          </a:xfrm>
          <a:prstGeom prst="rect">
            <a:avLst/>
          </a:prstGeom>
        </p:spPr>
        <p:txBody>
          <a:bodyPr anchor="t" rtlCol="false" tIns="0" lIns="0" bIns="0" rIns="0">
            <a:spAutoFit/>
          </a:bodyPr>
          <a:lstStyle/>
          <a:p>
            <a:pPr marL="1727205" indent="-863603" lvl="1">
              <a:lnSpc>
                <a:spcPts val="9600"/>
              </a:lnSpc>
              <a:buFont typeface="Arial"/>
              <a:buChar char="•"/>
            </a:pPr>
            <a:r>
              <a:rPr lang="en-US" spc="160" sz="8000">
                <a:solidFill>
                  <a:srgbClr val="FFFFFF"/>
                </a:solidFill>
                <a:latin typeface="Quando"/>
              </a:rPr>
              <a:t>Introduction</a:t>
            </a:r>
          </a:p>
        </p:txBody>
      </p:sp>
      <p:pic>
        <p:nvPicPr>
          <p:cNvPr name="Picture 5" id="5"/>
          <p:cNvPicPr>
            <a:picLocks noChangeAspect="true"/>
          </p:cNvPicPr>
          <p:nvPr/>
        </p:nvPicPr>
        <p:blipFill>
          <a:blip r:embed="rId2"/>
          <a:srcRect l="11130" t="0" r="11130" b="0"/>
          <a:stretch>
            <a:fillRect/>
          </a:stretch>
        </p:blipFill>
        <p:spPr>
          <a:xfrm flipH="false" flipV="false" rot="0">
            <a:off x="13087350" y="1028700"/>
            <a:ext cx="4686300" cy="8229600"/>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grpSp>
        <p:nvGrpSpPr>
          <p:cNvPr name="Group 2" id="2"/>
          <p:cNvGrpSpPr/>
          <p:nvPr/>
        </p:nvGrpSpPr>
        <p:grpSpPr>
          <a:xfrm rot="0">
            <a:off x="-361950" y="600075"/>
            <a:ext cx="18154650" cy="9086850"/>
            <a:chOff x="0" y="0"/>
            <a:chExt cx="24206200" cy="12115800"/>
          </a:xfrm>
        </p:grpSpPr>
        <p:sp>
          <p:nvSpPr>
            <p:cNvPr name="AutoShape 3" id="3"/>
            <p:cNvSpPr/>
            <p:nvPr/>
          </p:nvSpPr>
          <p:spPr>
            <a:xfrm rot="0">
              <a:off x="0" y="0"/>
              <a:ext cx="24206200" cy="12115800"/>
            </a:xfrm>
            <a:prstGeom prst="rect">
              <a:avLst/>
            </a:prstGeom>
            <a:solidFill>
              <a:srgbClr val="FFFFFF"/>
            </a:solidFill>
          </p:spPr>
        </p:sp>
        <p:sp>
          <p:nvSpPr>
            <p:cNvPr name="AutoShape 4" id="4"/>
            <p:cNvSpPr/>
            <p:nvPr/>
          </p:nvSpPr>
          <p:spPr>
            <a:xfrm rot="0">
              <a:off x="23418800" y="0"/>
              <a:ext cx="254000" cy="12115800"/>
            </a:xfrm>
            <a:prstGeom prst="rect">
              <a:avLst/>
            </a:prstGeom>
            <a:solidFill>
              <a:srgbClr val="713274"/>
            </a:solidFill>
          </p:spPr>
        </p:sp>
      </p:grpSp>
      <p:pic>
        <p:nvPicPr>
          <p:cNvPr name="Picture 5" id="5"/>
          <p:cNvPicPr>
            <a:picLocks noChangeAspect="true"/>
          </p:cNvPicPr>
          <p:nvPr/>
        </p:nvPicPr>
        <p:blipFill>
          <a:blip r:embed="rId2"/>
          <a:srcRect l="42734" t="0" r="9781" b="0"/>
          <a:stretch>
            <a:fillRect/>
          </a:stretch>
        </p:blipFill>
        <p:spPr>
          <a:xfrm flipH="false" flipV="false" rot="0">
            <a:off x="590235" y="1335285"/>
            <a:ext cx="5428344" cy="7616431"/>
          </a:xfrm>
          <a:prstGeom prst="rect">
            <a:avLst/>
          </a:prstGeom>
        </p:spPr>
      </p:pic>
      <p:sp>
        <p:nvSpPr>
          <p:cNvPr name="TextBox 6" id="6"/>
          <p:cNvSpPr txBox="true"/>
          <p:nvPr/>
        </p:nvSpPr>
        <p:spPr>
          <a:xfrm rot="0">
            <a:off x="6335728" y="1019175"/>
            <a:ext cx="9919405" cy="923925"/>
          </a:xfrm>
          <a:prstGeom prst="rect">
            <a:avLst/>
          </a:prstGeom>
        </p:spPr>
        <p:txBody>
          <a:bodyPr anchor="t" rtlCol="false" tIns="0" lIns="0" bIns="0" rIns="0">
            <a:spAutoFit/>
          </a:bodyPr>
          <a:lstStyle/>
          <a:p>
            <a:pPr>
              <a:lnSpc>
                <a:spcPts val="7200"/>
              </a:lnSpc>
            </a:pPr>
            <a:r>
              <a:rPr lang="en-US" spc="120" sz="6000">
                <a:solidFill>
                  <a:srgbClr val="993399"/>
                </a:solidFill>
                <a:latin typeface="Quando Bold"/>
              </a:rPr>
              <a:t>Introduction</a:t>
            </a:r>
          </a:p>
        </p:txBody>
      </p:sp>
      <p:sp>
        <p:nvSpPr>
          <p:cNvPr name="TextBox 7" id="7"/>
          <p:cNvSpPr txBox="true"/>
          <p:nvPr/>
        </p:nvSpPr>
        <p:spPr>
          <a:xfrm rot="0">
            <a:off x="6421453" y="2142883"/>
            <a:ext cx="10613573" cy="6464024"/>
          </a:xfrm>
          <a:prstGeom prst="rect">
            <a:avLst/>
          </a:prstGeom>
        </p:spPr>
        <p:txBody>
          <a:bodyPr anchor="t" rtlCol="false" tIns="0" lIns="0" bIns="0" rIns="0">
            <a:spAutoFit/>
          </a:bodyPr>
          <a:lstStyle/>
          <a:p>
            <a:pPr algn="just">
              <a:lnSpc>
                <a:spcPts val="3585"/>
              </a:lnSpc>
            </a:pPr>
            <a:r>
              <a:rPr lang="en-US" spc="23" sz="2390">
                <a:solidFill>
                  <a:srgbClr val="993399"/>
                </a:solidFill>
                <a:latin typeface="Source Sans Pro Bold"/>
              </a:rPr>
              <a:t>Value Proposition</a:t>
            </a:r>
          </a:p>
          <a:p>
            <a:pPr algn="just">
              <a:lnSpc>
                <a:spcPts val="3435"/>
              </a:lnSpc>
            </a:pPr>
            <a:r>
              <a:rPr lang="en-US" spc="22" sz="2290">
                <a:solidFill>
                  <a:srgbClr val="993399"/>
                </a:solidFill>
                <a:latin typeface="Arimo"/>
              </a:rPr>
              <a:t>Tingkat efisiensi usaha konveksi dari pencatatan pesanan, alur pemesanan hingga pembayaran menggunakan sistem digital.</a:t>
            </a:r>
          </a:p>
          <a:p>
            <a:pPr algn="just">
              <a:lnSpc>
                <a:spcPts val="3585"/>
              </a:lnSpc>
            </a:pPr>
            <a:r>
              <a:rPr lang="en-US" spc="23" sz="2390">
                <a:solidFill>
                  <a:srgbClr val="993399"/>
                </a:solidFill>
                <a:latin typeface="Arimo Bold"/>
              </a:rPr>
              <a:t>Mission Statement</a:t>
            </a:r>
          </a:p>
          <a:p>
            <a:pPr algn="just" marL="494537" indent="-247268" lvl="1">
              <a:lnSpc>
                <a:spcPts val="3435"/>
              </a:lnSpc>
              <a:buFont typeface="Arial"/>
              <a:buChar char="•"/>
            </a:pPr>
            <a:r>
              <a:rPr lang="en-US" spc="22" sz="2290">
                <a:solidFill>
                  <a:srgbClr val="993399"/>
                </a:solidFill>
                <a:latin typeface="Arimo"/>
              </a:rPr>
              <a:t>Memudahkan pemilik usaha konveksi dalam proses pencatatan dan pembayaran</a:t>
            </a:r>
          </a:p>
          <a:p>
            <a:pPr algn="just" marL="494537" indent="-247268" lvl="1">
              <a:lnSpc>
                <a:spcPts val="3435"/>
              </a:lnSpc>
              <a:buFont typeface="Arial"/>
              <a:buChar char="•"/>
            </a:pPr>
            <a:r>
              <a:rPr lang="en-US" spc="22" sz="2290">
                <a:solidFill>
                  <a:srgbClr val="993399"/>
                </a:solidFill>
                <a:latin typeface="Arimo"/>
              </a:rPr>
              <a:t>Memudahkan pelanggan dalam pemantauan progress pembuatan produk</a:t>
            </a:r>
          </a:p>
          <a:p>
            <a:pPr algn="just">
              <a:lnSpc>
                <a:spcPts val="3585"/>
              </a:lnSpc>
            </a:pPr>
            <a:r>
              <a:rPr lang="en-US" spc="23" sz="2390">
                <a:solidFill>
                  <a:srgbClr val="993399"/>
                </a:solidFill>
                <a:latin typeface="Arimo Bold"/>
              </a:rPr>
              <a:t>Problem / Solution Overview</a:t>
            </a:r>
          </a:p>
          <a:p>
            <a:pPr algn="just">
              <a:lnSpc>
                <a:spcPts val="3435"/>
              </a:lnSpc>
            </a:pPr>
            <a:r>
              <a:rPr lang="en-US" spc="22" sz="2290">
                <a:solidFill>
                  <a:srgbClr val="993399"/>
                </a:solidFill>
                <a:latin typeface="Arimo"/>
              </a:rPr>
              <a:t>Kebutuhan manusia akan pakaian akan terus meningkat setiap tahunnya. Begitu pula dalam pembuatan pakaian pada usaha konveksi. Namun, saat ini sebagian besar usaha konveksi masih menggunakan sistem secara manual l dari pencatatan pesanan, alur pemesanan hingga pembayaran. Oleh karena itu, Conveceasy hadir untuk memudahkan pemilik usaha konveksi dalam proses pencatatan dan pembayaran. Selain itu,dapat memudahkan pelanggan dalam memantau setiap progress pembuatan produk. </a:t>
            </a:r>
          </a:p>
          <a:p>
            <a:pPr algn="just">
              <a:lnSpc>
                <a:spcPts val="343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620657" y="5023964"/>
            <a:ext cx="2603049" cy="239072"/>
          </a:xfrm>
          <a:prstGeom prst="rect">
            <a:avLst/>
          </a:prstGeom>
          <a:solidFill>
            <a:srgbClr val="FFACB7"/>
          </a:solidFill>
        </p:spPr>
      </p:sp>
      <p:pic>
        <p:nvPicPr>
          <p:cNvPr name="Picture 3" id="3"/>
          <p:cNvPicPr>
            <a:picLocks noChangeAspect="true"/>
          </p:cNvPicPr>
          <p:nvPr/>
        </p:nvPicPr>
        <p:blipFill>
          <a:blip r:embed="rId2"/>
          <a:srcRect l="0" t="0" r="0" b="0"/>
          <a:stretch>
            <a:fillRect/>
          </a:stretch>
        </p:blipFill>
        <p:spPr>
          <a:xfrm flipH="false" flipV="false" rot="-5400000">
            <a:off x="11301147" y="2450372"/>
            <a:ext cx="9367401" cy="5386256"/>
          </a:xfrm>
          <a:prstGeom prst="rect">
            <a:avLst/>
          </a:prstGeom>
        </p:spPr>
      </p:pic>
      <p:sp>
        <p:nvSpPr>
          <p:cNvPr name="TextBox 4" id="4"/>
          <p:cNvSpPr txBox="true"/>
          <p:nvPr/>
        </p:nvSpPr>
        <p:spPr>
          <a:xfrm rot="0">
            <a:off x="2315726" y="4715349"/>
            <a:ext cx="10537528" cy="1095375"/>
          </a:xfrm>
          <a:prstGeom prst="rect">
            <a:avLst/>
          </a:prstGeom>
        </p:spPr>
        <p:txBody>
          <a:bodyPr anchor="t" rtlCol="false" tIns="0" lIns="0" bIns="0" rIns="0">
            <a:spAutoFit/>
          </a:bodyPr>
          <a:lstStyle/>
          <a:p>
            <a:pPr>
              <a:lnSpc>
                <a:spcPts val="8640"/>
              </a:lnSpc>
            </a:pPr>
            <a:r>
              <a:rPr lang="en-US" spc="144" sz="7200">
                <a:solidFill>
                  <a:srgbClr val="FFFFFF"/>
                </a:solidFill>
                <a:latin typeface="Quando"/>
              </a:rPr>
              <a:t>2. Selected Interface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1028700" y="2110413"/>
            <a:ext cx="1293438" cy="106213"/>
          </a:xfrm>
          <a:prstGeom prst="rect">
            <a:avLst/>
          </a:prstGeom>
          <a:solidFill>
            <a:srgbClr val="FFACB7"/>
          </a:solidFill>
        </p:spPr>
      </p:sp>
      <p:pic>
        <p:nvPicPr>
          <p:cNvPr name="Picture 3" id="3"/>
          <p:cNvPicPr>
            <a:picLocks noChangeAspect="true"/>
          </p:cNvPicPr>
          <p:nvPr/>
        </p:nvPicPr>
        <p:blipFill>
          <a:blip r:embed="rId2"/>
          <a:srcRect l="0" t="0" r="0" b="0"/>
          <a:stretch>
            <a:fillRect/>
          </a:stretch>
        </p:blipFill>
        <p:spPr>
          <a:xfrm flipH="false" flipV="false" rot="0">
            <a:off x="1028700" y="2552370"/>
            <a:ext cx="8115300" cy="7187546"/>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0096730" y="1676400"/>
            <a:ext cx="6620468" cy="8063515"/>
          </a:xfrm>
          <a:prstGeom prst="rect">
            <a:avLst/>
          </a:prstGeom>
        </p:spPr>
      </p:pic>
      <p:sp>
        <p:nvSpPr>
          <p:cNvPr name="TextBox 5" id="5"/>
          <p:cNvSpPr txBox="true"/>
          <p:nvPr/>
        </p:nvSpPr>
        <p:spPr>
          <a:xfrm rot="0">
            <a:off x="1028700" y="1028700"/>
            <a:ext cx="10605745" cy="647700"/>
          </a:xfrm>
          <a:prstGeom prst="rect">
            <a:avLst/>
          </a:prstGeom>
        </p:spPr>
        <p:txBody>
          <a:bodyPr anchor="t" rtlCol="false" tIns="0" lIns="0" bIns="0" rIns="0">
            <a:spAutoFit/>
          </a:bodyPr>
          <a:lstStyle/>
          <a:p>
            <a:pPr>
              <a:lnSpc>
                <a:spcPts val="5160"/>
              </a:lnSpc>
            </a:pPr>
            <a:r>
              <a:rPr lang="en-US" spc="85" sz="4300">
                <a:solidFill>
                  <a:srgbClr val="FFFFFF"/>
                </a:solidFill>
                <a:latin typeface="Quando Italics"/>
              </a:rPr>
              <a:t>Sketch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1028700" y="2110413"/>
            <a:ext cx="1293438" cy="106213"/>
          </a:xfrm>
          <a:prstGeom prst="rect">
            <a:avLst/>
          </a:prstGeom>
          <a:solidFill>
            <a:srgbClr val="FFACB7"/>
          </a:solidFill>
        </p:spPr>
      </p:sp>
      <p:pic>
        <p:nvPicPr>
          <p:cNvPr name="Picture 3" id="3"/>
          <p:cNvPicPr>
            <a:picLocks noChangeAspect="true"/>
          </p:cNvPicPr>
          <p:nvPr/>
        </p:nvPicPr>
        <p:blipFill>
          <a:blip r:embed="rId2"/>
          <a:srcRect l="0" t="0" r="0" b="0"/>
          <a:stretch>
            <a:fillRect/>
          </a:stretch>
        </p:blipFill>
        <p:spPr>
          <a:xfrm flipH="false" flipV="false" rot="0">
            <a:off x="1133982" y="3151729"/>
            <a:ext cx="16125318" cy="6106571"/>
          </a:xfrm>
          <a:prstGeom prst="rect">
            <a:avLst/>
          </a:prstGeom>
        </p:spPr>
      </p:pic>
      <p:sp>
        <p:nvSpPr>
          <p:cNvPr name="TextBox 4" id="4"/>
          <p:cNvSpPr txBox="true"/>
          <p:nvPr/>
        </p:nvSpPr>
        <p:spPr>
          <a:xfrm rot="0">
            <a:off x="1028700" y="1028700"/>
            <a:ext cx="10605745" cy="647700"/>
          </a:xfrm>
          <a:prstGeom prst="rect">
            <a:avLst/>
          </a:prstGeom>
        </p:spPr>
        <p:txBody>
          <a:bodyPr anchor="t" rtlCol="false" tIns="0" lIns="0" bIns="0" rIns="0">
            <a:spAutoFit/>
          </a:bodyPr>
          <a:lstStyle/>
          <a:p>
            <a:pPr>
              <a:lnSpc>
                <a:spcPts val="5160"/>
              </a:lnSpc>
            </a:pPr>
            <a:r>
              <a:rPr lang="en-US" spc="85" sz="4300">
                <a:solidFill>
                  <a:srgbClr val="FFFFFF"/>
                </a:solidFill>
                <a:latin typeface="Quando Italics"/>
              </a:rPr>
              <a:t>Top 2 design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93399"/>
        </a:solidFill>
      </p:bgPr>
    </p:bg>
    <p:spTree>
      <p:nvGrpSpPr>
        <p:cNvPr id="1" name=""/>
        <p:cNvGrpSpPr/>
        <p:nvPr/>
      </p:nvGrpSpPr>
      <p:grpSpPr>
        <a:xfrm>
          <a:off x="0" y="0"/>
          <a:ext cx="0" cy="0"/>
          <a:chOff x="0" y="0"/>
          <a:chExt cx="0" cy="0"/>
        </a:xfrm>
      </p:grpSpPr>
      <p:sp>
        <p:nvSpPr>
          <p:cNvPr name="AutoShape 2" id="2"/>
          <p:cNvSpPr/>
          <p:nvPr/>
        </p:nvSpPr>
        <p:spPr>
          <a:xfrm rot="0">
            <a:off x="1028700" y="2110413"/>
            <a:ext cx="1293438" cy="106213"/>
          </a:xfrm>
          <a:prstGeom prst="rect">
            <a:avLst/>
          </a:prstGeom>
          <a:solidFill>
            <a:srgbClr val="FFACB7"/>
          </a:solidFill>
        </p:spPr>
      </p:sp>
      <p:pic>
        <p:nvPicPr>
          <p:cNvPr name="Picture 3" id="3"/>
          <p:cNvPicPr>
            <a:picLocks noChangeAspect="true"/>
          </p:cNvPicPr>
          <p:nvPr/>
        </p:nvPicPr>
        <p:blipFill>
          <a:blip r:embed="rId2"/>
          <a:srcRect l="0" t="0" r="0" b="0"/>
          <a:stretch>
            <a:fillRect/>
          </a:stretch>
        </p:blipFill>
        <p:spPr>
          <a:xfrm flipH="false" flipV="false" rot="0">
            <a:off x="1028700" y="3172201"/>
            <a:ext cx="16191992" cy="5761449"/>
          </a:xfrm>
          <a:prstGeom prst="rect">
            <a:avLst/>
          </a:prstGeom>
        </p:spPr>
      </p:pic>
      <p:sp>
        <p:nvSpPr>
          <p:cNvPr name="TextBox 4" id="4"/>
          <p:cNvSpPr txBox="true"/>
          <p:nvPr/>
        </p:nvSpPr>
        <p:spPr>
          <a:xfrm rot="0">
            <a:off x="1028700" y="1028700"/>
            <a:ext cx="10605745" cy="647700"/>
          </a:xfrm>
          <a:prstGeom prst="rect">
            <a:avLst/>
          </a:prstGeom>
        </p:spPr>
        <p:txBody>
          <a:bodyPr anchor="t" rtlCol="false" tIns="0" lIns="0" bIns="0" rIns="0">
            <a:spAutoFit/>
          </a:bodyPr>
          <a:lstStyle/>
          <a:p>
            <a:pPr>
              <a:lnSpc>
                <a:spcPts val="5160"/>
              </a:lnSpc>
            </a:pPr>
            <a:r>
              <a:rPr lang="en-US" spc="85" sz="4300">
                <a:solidFill>
                  <a:srgbClr val="FFFFFF"/>
                </a:solidFill>
                <a:latin typeface="Quando Italics"/>
              </a:rPr>
              <a:t>Top 2 design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DAE8914YQo8</dc:identifier>
  <dcterms:modified xsi:type="dcterms:W3CDTF">2011-08-01T06:04:30Z</dcterms:modified>
  <cp:revision>1</cp:revision>
  <dc:title>DPP-B12-L05-PRESENTASI</dc:title>
</cp:coreProperties>
</file>